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7" r:id="rId2"/>
    <p:sldId id="347" r:id="rId3"/>
    <p:sldId id="348" r:id="rId4"/>
    <p:sldId id="349" r:id="rId5"/>
    <p:sldId id="262" r:id="rId6"/>
    <p:sldId id="263" r:id="rId7"/>
    <p:sldId id="264" r:id="rId8"/>
    <p:sldId id="265" r:id="rId9"/>
    <p:sldId id="266" r:id="rId10"/>
    <p:sldId id="267" r:id="rId11"/>
    <p:sldId id="268" r:id="rId12"/>
    <p:sldId id="352" r:id="rId13"/>
    <p:sldId id="272" r:id="rId14"/>
    <p:sldId id="351" r:id="rId15"/>
    <p:sldId id="281" r:id="rId16"/>
    <p:sldId id="282" r:id="rId17"/>
    <p:sldId id="283" r:id="rId18"/>
    <p:sldId id="284" r:id="rId19"/>
    <p:sldId id="285" r:id="rId20"/>
    <p:sldId id="286" r:id="rId21"/>
    <p:sldId id="288" r:id="rId22"/>
    <p:sldId id="354" r:id="rId23"/>
    <p:sldId id="297" r:id="rId24"/>
    <p:sldId id="298" r:id="rId25"/>
    <p:sldId id="299" r:id="rId26"/>
    <p:sldId id="300" r:id="rId27"/>
    <p:sldId id="302" r:id="rId28"/>
    <p:sldId id="304" r:id="rId29"/>
    <p:sldId id="356" r:id="rId30"/>
    <p:sldId id="313" r:id="rId31"/>
    <p:sldId id="314" r:id="rId32"/>
    <p:sldId id="315" r:id="rId33"/>
    <p:sldId id="317" r:id="rId34"/>
    <p:sldId id="318" r:id="rId35"/>
    <p:sldId id="319" r:id="rId36"/>
    <p:sldId id="320" r:id="rId37"/>
    <p:sldId id="321" r:id="rId38"/>
    <p:sldId id="323" r:id="rId39"/>
    <p:sldId id="325" r:id="rId40"/>
    <p:sldId id="358" r:id="rId41"/>
    <p:sldId id="334" r:id="rId42"/>
    <p:sldId id="335" r:id="rId43"/>
    <p:sldId id="336" r:id="rId44"/>
    <p:sldId id="337" r:id="rId45"/>
    <p:sldId id="338" r:id="rId46"/>
    <p:sldId id="339" r:id="rId47"/>
    <p:sldId id="340" r:id="rId48"/>
    <p:sldId id="341" r:id="rId49"/>
    <p:sldId id="343" r:id="rId50"/>
    <p:sldId id="350" r:id="rId51"/>
    <p:sldId id="353" r:id="rId52"/>
    <p:sldId id="355" r:id="rId53"/>
    <p:sldId id="357" r:id="rId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152" autoAdjust="0"/>
    <p:restoredTop sz="94660"/>
  </p:normalViewPr>
  <p:slideViewPr>
    <p:cSldViewPr snapToGrid="0">
      <p:cViewPr varScale="1">
        <p:scale>
          <a:sx n="119" d="100"/>
          <a:sy n="119" d="100"/>
        </p:scale>
        <p:origin x="114" y="219"/>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ird, Jim" userId="77b886a4-1ae8-41e4-8447-79a9c63f01d6" providerId="ADAL" clId="{27E807F6-3789-4462-8F15-1FF843A95379}"/>
    <pc:docChg chg="modSld sldOrd">
      <pc:chgData name="Baird, Jim" userId="77b886a4-1ae8-41e4-8447-79a9c63f01d6" providerId="ADAL" clId="{27E807F6-3789-4462-8F15-1FF843A95379}" dt="2022-10-28T13:56:59.819" v="1"/>
      <pc:docMkLst>
        <pc:docMk/>
      </pc:docMkLst>
      <pc:sldChg chg="ord">
        <pc:chgData name="Baird, Jim" userId="77b886a4-1ae8-41e4-8447-79a9c63f01d6" providerId="ADAL" clId="{27E807F6-3789-4462-8F15-1FF843A95379}" dt="2022-10-28T13:56:59.819" v="1"/>
        <pc:sldMkLst>
          <pc:docMk/>
          <pc:sldMk cId="1804982861" sldId="3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EDF763-58F1-4AD3-8FB1-ED47B774C857}" type="datetimeFigureOut">
              <a:rPr lang="en-GB" smtClean="0"/>
              <a:t>28/10/2022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103CCE-FEE4-4AAC-996F-83F500B1550E}" type="slidenum">
              <a:rPr lang="en-GB" smtClean="0"/>
              <a:t>‹#›</a:t>
            </a:fld>
            <a:endParaRPr lang="en-GB"/>
          </a:p>
        </p:txBody>
      </p:sp>
    </p:spTree>
    <p:extLst>
      <p:ext uri="{BB962C8B-B14F-4D97-AF65-F5344CB8AC3E}">
        <p14:creationId xmlns:p14="http://schemas.microsoft.com/office/powerpoint/2010/main" val="515909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6390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f221a7f9ea_0_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7" name="Google Shape;127;gf221a7f9ea_0_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898558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f221a7f9ea_0_4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gf221a7f9ea_0_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4612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f221a7f9ea_0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7" name="Google Shape;147;gf221a7f9ea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05944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f221a7f9ea_0_6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7" name="Google Shape;157;gf221a7f9ea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83777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f221a7f9ea_0_8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0" name="Google Shape;180;gf221a7f9ea_0_8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19852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44153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ge0ebdd3965_0_6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 name="Google Shape;105;ge0ebdd3965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7558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e1cd1b665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ge1cd1b665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82795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ddf101d2bc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gddf101d2bc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55206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ddf101d2bc_0_1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 name="Google Shape;131;gddf101d2bc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12613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dd9c58accf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gdd9c58acc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184747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e1bc268710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1" name="Google Shape;151;ge1bc268710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5977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e12ea6595a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0" name="Google Shape;170;ge12ea6595a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741754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e1cd1b665d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ge1cd1b665d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943200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e1cd1b665d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4" name="Google Shape;114;ge1cd1b665d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90687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f2bd7fc66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gf2bd7fc66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037388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e1cd1b665d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ge1cd1b665d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0382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f2cdd62eb1_0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gf2cdd62eb1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783622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f2bd7fc662_0_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1" name="Google Shape;161;gf2bd7fc662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26803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ef9fde0b5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9" name="Google Shape;169;gef9fde0b5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735847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e1ecd1bc01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8" name="Google Shape;178;ge1ecd1bc01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7392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e12ea6595a_0_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ge12ea6595a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56018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f2cdd62eb1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gf2cdd62eb1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204496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e12ea6595a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6" name="Google Shape;216;ge12ea6595a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91969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4" name="Google Shape;10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67744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e1ecd1bc01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3" name="Google Shape;113;ge1ecd1bc01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966459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e1ecd1bc01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3" name="Google Shape;123;ge1ecd1bc01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776691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e1ecd1bc01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3" name="Google Shape;133;ge1ecd1bc01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87821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4" name="Google Shape;14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25709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12888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f309ad362c_2_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6" name="Google Shape;166;gf309ad362c_2_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335175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f309ad362c_2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6" name="Google Shape;176;gf309ad362c_2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84282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dd9c58accf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 name="Google Shape;131;gdd9c58accf_0_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147674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e12ea6595a_0_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ge12ea6595a_0_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810234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621619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3" name="Google Shape;21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0667095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01390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1" name="Google Shape;23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6535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e12ea6595a_0_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0" name="Google Shape;140;ge12ea6595a_0_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08988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ec097a0dbf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0" name="Google Shape;150;gec097a0dbf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05991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ec097a0dbf_0_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0" name="Google Shape;160;gec097a0dbf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4771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8" name="Google Shape;19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5256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8" name="Google Shape;11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168978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452977"/>
            <a:ext cx="10363200" cy="1056986"/>
          </a:xfrm>
        </p:spPr>
        <p:txBody>
          <a:bodyPr anchor="b">
            <a:noAutofit/>
          </a:bodyPr>
          <a:lstStyle>
            <a:lvl1pPr algn="ctr">
              <a:defRPr sz="4000" b="1">
                <a:latin typeface="+mn-lt"/>
              </a:defRPr>
            </a:lvl1pPr>
          </a:lstStyle>
          <a:p>
            <a:r>
              <a:rPr lang="en-US" dirty="0"/>
              <a:t>Circular Economy Training in Food Service Sector</a:t>
            </a:r>
          </a:p>
        </p:txBody>
      </p:sp>
      <p:sp>
        <p:nvSpPr>
          <p:cNvPr id="3" name="Subtitle 2"/>
          <p:cNvSpPr>
            <a:spLocks noGrp="1"/>
          </p:cNvSpPr>
          <p:nvPr>
            <p:ph type="subTitle" idx="1" hasCustomPrompt="1"/>
          </p:nvPr>
        </p:nvSpPr>
        <p:spPr>
          <a:xfrm>
            <a:off x="1524000" y="3602038"/>
            <a:ext cx="9144000" cy="1317364"/>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Module 1 - Name</a:t>
            </a:r>
          </a:p>
          <a:p>
            <a:r>
              <a:rPr lang="en-US" dirty="0"/>
              <a:t>Unit 1.1 - Name</a:t>
            </a:r>
          </a:p>
        </p:txBody>
      </p:sp>
      <p:pic>
        <p:nvPicPr>
          <p:cNvPr id="4" name="Google Shape;29;p1" descr="H:\!!!! CURRENT WORK\!! ERASMUS+ 2016\EUWELD\identitate vizuala Erasmus+\EU flag-Erasmus+_vect_POS.png">
            <a:extLst>
              <a:ext uri="{FF2B5EF4-FFF2-40B4-BE49-F238E27FC236}">
                <a16:creationId xmlns:a16="http://schemas.microsoft.com/office/drawing/2014/main" id="{7A2F832F-2F75-75C5-3FD0-5B154C96DAFE}"/>
              </a:ext>
            </a:extLst>
          </p:cNvPr>
          <p:cNvPicPr preferRelativeResize="0"/>
          <p:nvPr userDrawn="1"/>
        </p:nvPicPr>
        <p:blipFill rotWithShape="1">
          <a:blip r:embed="rId2">
            <a:alphaModFix/>
          </a:blip>
          <a:srcRect/>
          <a:stretch/>
        </p:blipFill>
        <p:spPr>
          <a:xfrm>
            <a:off x="4763" y="1588"/>
            <a:ext cx="3724399" cy="1041950"/>
          </a:xfrm>
          <a:prstGeom prst="rect">
            <a:avLst/>
          </a:prstGeom>
          <a:noFill/>
          <a:ln>
            <a:noFill/>
          </a:ln>
        </p:spPr>
      </p:pic>
      <p:pic>
        <p:nvPicPr>
          <p:cNvPr id="6" name="Picture 5">
            <a:extLst>
              <a:ext uri="{FF2B5EF4-FFF2-40B4-BE49-F238E27FC236}">
                <a16:creationId xmlns:a16="http://schemas.microsoft.com/office/drawing/2014/main" id="{90C9F767-02A0-8A7B-32C9-372C580CD810}"/>
              </a:ext>
            </a:extLst>
          </p:cNvPr>
          <p:cNvPicPr>
            <a:picLocks noChangeAspect="1"/>
          </p:cNvPicPr>
          <p:nvPr userDrawn="1"/>
        </p:nvPicPr>
        <p:blipFill>
          <a:blip r:embed="rId3"/>
          <a:stretch>
            <a:fillRect/>
          </a:stretch>
        </p:blipFill>
        <p:spPr>
          <a:xfrm>
            <a:off x="10495314" y="114965"/>
            <a:ext cx="1564571" cy="1007690"/>
          </a:xfrm>
          <a:prstGeom prst="rect">
            <a:avLst/>
          </a:prstGeom>
        </p:spPr>
      </p:pic>
      <p:sp>
        <p:nvSpPr>
          <p:cNvPr id="8" name="Google Shape;28;p1">
            <a:extLst>
              <a:ext uri="{FF2B5EF4-FFF2-40B4-BE49-F238E27FC236}">
                <a16:creationId xmlns:a16="http://schemas.microsoft.com/office/drawing/2014/main" id="{6C6C3921-BCF0-04A6-3896-14595BE76077}"/>
              </a:ext>
            </a:extLst>
          </p:cNvPr>
          <p:cNvSpPr txBox="1"/>
          <p:nvPr userDrawn="1"/>
        </p:nvSpPr>
        <p:spPr>
          <a:xfrm>
            <a:off x="1281153" y="5562700"/>
            <a:ext cx="609600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en-US" sz="800" b="0" i="0" u="none" strike="noStrike" cap="none" dirty="0">
                <a:solidFill>
                  <a:srgbClr val="000000"/>
                </a:solidFill>
                <a:latin typeface="Calibri"/>
                <a:ea typeface="Calibri"/>
                <a:cs typeface="Calibri"/>
                <a:sym typeface="Calibri"/>
              </a:rPr>
              <a:t>This project has been funded with support from the European Commission. The European Commission support for the production of this publication does not constitute an endorsement of the contents which reflects the views only of the authors, and the Commission cannot be held responsible for any use which may be made of the information contained therein. </a:t>
            </a:r>
            <a:endParaRPr sz="1800" b="0" i="0" u="none" strike="noStrike" cap="none" dirty="0">
              <a:solidFill>
                <a:schemeClr val="dk1"/>
              </a:solidFill>
              <a:latin typeface="Calibri"/>
              <a:ea typeface="Calibri"/>
              <a:cs typeface="Calibri"/>
              <a:sym typeface="Calibri"/>
            </a:endParaRPr>
          </a:p>
        </p:txBody>
      </p:sp>
      <p:sp>
        <p:nvSpPr>
          <p:cNvPr id="11" name="Google Shape;30;p1">
            <a:extLst>
              <a:ext uri="{FF2B5EF4-FFF2-40B4-BE49-F238E27FC236}">
                <a16:creationId xmlns:a16="http://schemas.microsoft.com/office/drawing/2014/main" id="{BF48DB4F-9014-BA43-292D-A07D9AE0A287}"/>
              </a:ext>
            </a:extLst>
          </p:cNvPr>
          <p:cNvSpPr txBox="1"/>
          <p:nvPr userDrawn="1"/>
        </p:nvSpPr>
        <p:spPr>
          <a:xfrm>
            <a:off x="7377153" y="5562700"/>
            <a:ext cx="288861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1"/>
                </a:solidFill>
                <a:latin typeface="Calibri"/>
                <a:ea typeface="Calibri"/>
                <a:cs typeface="Calibri"/>
                <a:sym typeface="Calibri"/>
              </a:rPr>
              <a:t>2020-1-RO01-KA202-080164</a:t>
            </a:r>
            <a:endParaRPr sz="18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04776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77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Don’t use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28/10/2022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3299818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8724901" y="365125"/>
            <a:ext cx="2628900" cy="5811838"/>
          </a:xfrm>
        </p:spPr>
        <p:txBody>
          <a:bodyPr vert="eaVert"/>
          <a:lstStyle>
            <a:lvl1pPr>
              <a:defRPr/>
            </a:lvl1pPr>
          </a:lstStyle>
          <a:p>
            <a:r>
              <a:rPr lang="en-US" dirty="0"/>
              <a:t>Don’t use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2099963-3221-4365-A0D9-27295E04421A}" type="datetimeFigureOut">
              <a:rPr lang="en-GB" smtClean="0"/>
              <a:t>28/10/2022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4089134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ntents slide layout">
  <p:cSld name="Contents slide layout">
    <p:spTree>
      <p:nvGrpSpPr>
        <p:cNvPr id="1" name="Shape 15"/>
        <p:cNvGrpSpPr/>
        <p:nvPr/>
      </p:nvGrpSpPr>
      <p:grpSpPr>
        <a:xfrm>
          <a:off x="0" y="0"/>
          <a:ext cx="0" cy="0"/>
          <a:chOff x="0" y="0"/>
          <a:chExt cx="0" cy="0"/>
        </a:xfrm>
      </p:grpSpPr>
      <p:sp>
        <p:nvSpPr>
          <p:cNvPr id="16" name="Google Shape;16;p44"/>
          <p:cNvSpPr txBox="1">
            <a:spLocks noGrp="1"/>
          </p:cNvSpPr>
          <p:nvPr>
            <p:ph type="body" idx="1"/>
          </p:nvPr>
        </p:nvSpPr>
        <p:spPr>
          <a:xfrm>
            <a:off x="323529" y="339509"/>
            <a:ext cx="11573197" cy="724247"/>
          </a:xfrm>
          <a:prstGeom prst="rect">
            <a:avLst/>
          </a:prstGeom>
          <a:noFill/>
          <a:ln>
            <a:noFill/>
          </a:ln>
        </p:spPr>
        <p:txBody>
          <a:bodyPr spcFirstLastPara="1" wrap="square" lIns="91425" tIns="45700" rIns="91425" bIns="45700" anchor="ctr" anchorCtr="0">
            <a:noAutofit/>
          </a:bodyPr>
          <a:lstStyle>
            <a:lvl1pPr marL="457200" marR="0" lvl="0" indent="-228600" algn="ctr" rtl="0">
              <a:lnSpc>
                <a:spcPct val="90000"/>
              </a:lnSpc>
              <a:spcBef>
                <a:spcPts val="1000"/>
              </a:spcBef>
              <a:spcAft>
                <a:spcPts val="0"/>
              </a:spcAft>
              <a:buClr>
                <a:srgbClr val="262626"/>
              </a:buClr>
              <a:buSzPts val="5400"/>
              <a:buFont typeface="Arial"/>
              <a:buNone/>
              <a:defRPr sz="5400" b="0" i="0" u="none" strike="noStrike" cap="none">
                <a:solidFill>
                  <a:srgbClr val="262626"/>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5373797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Contents slide layout">
  <p:cSld name="2_Contents slide layout">
    <p:spTree>
      <p:nvGrpSpPr>
        <p:cNvPr id="1" name="Shape 17"/>
        <p:cNvGrpSpPr/>
        <p:nvPr/>
      </p:nvGrpSpPr>
      <p:grpSpPr>
        <a:xfrm>
          <a:off x="0" y="0"/>
          <a:ext cx="0" cy="0"/>
          <a:chOff x="0" y="0"/>
          <a:chExt cx="0" cy="0"/>
        </a:xfrm>
      </p:grpSpPr>
    </p:spTree>
    <p:extLst>
      <p:ext uri="{BB962C8B-B14F-4D97-AF65-F5344CB8AC3E}">
        <p14:creationId xmlns:p14="http://schemas.microsoft.com/office/powerpoint/2010/main" val="3694033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10515600" cy="744007"/>
          </a:xfrm>
        </p:spPr>
        <p:txBody>
          <a:bodyPr/>
          <a:lstStyle/>
          <a:p>
            <a:r>
              <a:rPr lang="en-US"/>
              <a:t>Click to edit Master title style</a:t>
            </a:r>
            <a:endParaRPr lang="en-US" dirty="0"/>
          </a:p>
        </p:txBody>
      </p:sp>
      <p:sp>
        <p:nvSpPr>
          <p:cNvPr id="3" name="Content Placeholder 2"/>
          <p:cNvSpPr>
            <a:spLocks noGrp="1"/>
          </p:cNvSpPr>
          <p:nvPr>
            <p:ph idx="1"/>
          </p:nvPr>
        </p:nvSpPr>
        <p:spPr>
          <a:xfrm>
            <a:off x="695324" y="873125"/>
            <a:ext cx="10764839" cy="5184775"/>
          </a:xfrm>
        </p:spPr>
        <p:txBody>
          <a:bodyPr/>
          <a:lstStyle>
            <a:lvl1pPr>
              <a:defRPr>
                <a:solidFill>
                  <a:srgbClr val="7030A0"/>
                </a:solidFill>
              </a:defRPr>
            </a:lvl1pPr>
            <a:lvl2pPr>
              <a:defRPr>
                <a:solidFill>
                  <a:srgbClr val="00B050"/>
                </a:solidFill>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0535349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1851" y="1709740"/>
            <a:ext cx="10515600" cy="2852737"/>
          </a:xfrm>
        </p:spPr>
        <p:txBody>
          <a:bodyPr anchor="b"/>
          <a:lstStyle>
            <a:lvl1pPr>
              <a:defRPr sz="6000"/>
            </a:lvl1pPr>
          </a:lstStyle>
          <a:p>
            <a:r>
              <a:rPr lang="en-US" dirty="0"/>
              <a:t>Don’t use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2099963-3221-4365-A0D9-27295E04421A}" type="datetimeFigureOut">
              <a:rPr lang="en-GB" smtClean="0"/>
              <a:t>28/10/2022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14173933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5325" y="873125"/>
            <a:ext cx="5324475"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199" y="873125"/>
            <a:ext cx="5287963" cy="5184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31042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365127"/>
            <a:ext cx="10515600" cy="1325563"/>
          </a:xfrm>
        </p:spPr>
        <p:txBody>
          <a:bodyPr/>
          <a:lstStyle>
            <a:lvl1pPr>
              <a:defRPr/>
            </a:lvl1pPr>
          </a:lstStyle>
          <a:p>
            <a:r>
              <a:rPr lang="en-US" dirty="0"/>
              <a:t>Don’t use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2099963-3221-4365-A0D9-27295E04421A}" type="datetimeFigureOut">
              <a:rPr lang="en-GB" smtClean="0"/>
              <a:t>28/10/2022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63078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272281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3913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2202649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9788" y="457200"/>
            <a:ext cx="3932237" cy="1600200"/>
          </a:xfrm>
        </p:spPr>
        <p:txBody>
          <a:bodyPr anchor="b"/>
          <a:lstStyle>
            <a:lvl1pPr>
              <a:defRPr sz="3200"/>
            </a:lvl1pPr>
          </a:lstStyle>
          <a:p>
            <a:r>
              <a:rPr lang="en-US" dirty="0"/>
              <a:t>Don’t Use</a:t>
            </a:r>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2099963-3221-4365-A0D9-27295E04421A}" type="datetimeFigureOut">
              <a:rPr lang="en-GB" smtClean="0"/>
              <a:t>28/10/2022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44F5893-DD93-414C-AE6A-4B59BBF84B4E}" type="slidenum">
              <a:rPr lang="en-GB" smtClean="0"/>
              <a:t>‹#›</a:t>
            </a:fld>
            <a:endParaRPr lang="en-GB"/>
          </a:p>
        </p:txBody>
      </p:sp>
    </p:spTree>
    <p:extLst>
      <p:ext uri="{BB962C8B-B14F-4D97-AF65-F5344CB8AC3E}">
        <p14:creationId xmlns:p14="http://schemas.microsoft.com/office/powerpoint/2010/main" val="20966886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5325" y="0"/>
            <a:ext cx="10764837" cy="75203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5325" y="873125"/>
            <a:ext cx="10764837" cy="51847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099963-3221-4365-A0D9-27295E04421A}" type="datetimeFigureOut">
              <a:rPr lang="en-GB" smtClean="0"/>
              <a:t>28/10/2022</a:t>
            </a:fld>
            <a:endParaRPr lang="en-GB"/>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4F5893-DD93-414C-AE6A-4B59BBF84B4E}" type="slidenum">
              <a:rPr lang="en-GB" smtClean="0"/>
              <a:t>‹#›</a:t>
            </a:fld>
            <a:endParaRPr lang="en-GB"/>
          </a:p>
        </p:txBody>
      </p:sp>
      <p:sp>
        <p:nvSpPr>
          <p:cNvPr id="7" name="Rectangle 6"/>
          <p:cNvSpPr/>
          <p:nvPr userDrawn="1"/>
        </p:nvSpPr>
        <p:spPr>
          <a:xfrm>
            <a:off x="0" y="6356352"/>
            <a:ext cx="12192000" cy="50164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tabLst>
                <a:tab pos="11749088" algn="r"/>
              </a:tabLst>
            </a:pPr>
            <a:r>
              <a:rPr lang="en-GB" sz="1800" dirty="0"/>
              <a:t>Food Waste and the Circular Economy – Training in Food Services</a:t>
            </a:r>
            <a:r>
              <a:rPr lang="en-GB" sz="1800" baseline="0" dirty="0"/>
              <a:t>	</a:t>
            </a:r>
            <a:fld id="{F12CB8D5-0503-4AD6-A667-12A95E44D943}" type="slidenum">
              <a:rPr lang="en-GB" sz="1800" baseline="0" smtClean="0"/>
              <a:pPr algn="l">
                <a:tabLst>
                  <a:tab pos="11749088" algn="r"/>
                </a:tabLst>
              </a:pPr>
              <a:t>‹#›</a:t>
            </a:fld>
            <a:endParaRPr lang="en-GB" sz="1800" dirty="0"/>
          </a:p>
        </p:txBody>
      </p:sp>
    </p:spTree>
    <p:extLst>
      <p:ext uri="{BB962C8B-B14F-4D97-AF65-F5344CB8AC3E}">
        <p14:creationId xmlns:p14="http://schemas.microsoft.com/office/powerpoint/2010/main" val="16089194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0066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0" userDrawn="1">
          <p15:clr>
            <a:srgbClr val="F26B43"/>
          </p15:clr>
        </p15:guide>
        <p15:guide id="2" pos="7219" userDrawn="1">
          <p15:clr>
            <a:srgbClr val="F26B43"/>
          </p15:clr>
        </p15:guide>
        <p15:guide id="3" orient="horz" pos="3816" userDrawn="1">
          <p15:clr>
            <a:srgbClr val="F26B43"/>
          </p15:clr>
        </p15:guide>
        <p15:guide id="4" pos="43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video" Target="https://www.youtube.com/embed/z9jXW9r1xr8?feature=oembed" TargetMode="External"/><Relationship Id="rId5" Type="http://schemas.openxmlformats.org/officeDocument/2006/relationships/hyperlink" Target="https://youtu.be/z9jXW9r1xr8" TargetMode="Externa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15.pn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hyperlink" Target="https://www.km0slowfood.com/?lang=en"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video" Target="https://www.youtube.com/embed/YRd1QGFgGnE?feature=oembed" TargetMode="External"/><Relationship Id="rId5" Type="http://schemas.openxmlformats.org/officeDocument/2006/relationships/hyperlink" Target="https://youtu.be/YRd1QGFgGnE" TargetMode="External"/><Relationship Id="rId4" Type="http://schemas.openxmlformats.org/officeDocument/2006/relationships/image" Target="../media/image20.jpeg"/></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hyperlink" Target="https://www.lilo.org/nsf-bcn-comparteix-el-menjar/"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2.xml"/><Relationship Id="rId1" Type="http://schemas.openxmlformats.org/officeDocument/2006/relationships/video" Target="https://www.youtube.com/embed/idVM6LYtjDA?feature=oembed" TargetMode="External"/><Relationship Id="rId6" Type="http://schemas.openxmlformats.org/officeDocument/2006/relationships/hyperlink" Target="https://youtu.be/idVM6LYtjDA" TargetMode="External"/><Relationship Id="rId5" Type="http://schemas.openxmlformats.org/officeDocument/2006/relationships/image" Target="../media/image24.jpeg"/><Relationship Id="rId4" Type="http://schemas.openxmlformats.org/officeDocument/2006/relationships/hyperlink" Target="http://www.rewine.cat/en/pilot-test"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s://bostonteaparty.co.uk/cups/"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28.jp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video" Target="https://www.youtube.com/embed/AWUwcASfWvA?feature=oembed" TargetMode="External"/><Relationship Id="rId6" Type="http://schemas.openxmlformats.org/officeDocument/2006/relationships/hyperlink" Target="https://youtu.be/AWUwcASfWvA" TargetMode="External"/><Relationship Id="rId5" Type="http://schemas.openxmlformats.org/officeDocument/2006/relationships/image" Target="../media/image29.jpeg"/><Relationship Id="rId4" Type="http://schemas.openxmlformats.org/officeDocument/2006/relationships/hyperlink" Target="https://www.lne.es/asturias/2021/03/20/pasaria-aceite-cocina-acabase-mares-43514470.html"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2.xml"/><Relationship Id="rId5" Type="http://schemas.openxmlformats.org/officeDocument/2006/relationships/image" Target="../media/image35.png"/><Relationship Id="rId4" Type="http://schemas.openxmlformats.org/officeDocument/2006/relationships/image" Target="../media/image34.png"/></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5.png"/></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hyperlink" Target="https://www.infarm.de/en" TargetMode="External"/><Relationship Id="rId7" Type="http://schemas.openxmlformats.org/officeDocument/2006/relationships/image" Target="../media/image39.jp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hyperlink" Target="https://www.youtube.com/watch?v=z9jXW9r1xr8" TargetMode="External"/><Relationship Id="rId5" Type="http://schemas.openxmlformats.org/officeDocument/2006/relationships/hyperlink" Target="https://ec.europa.eu/food/system/files/2020-05/f2f_action-plan_2020_strategy-info_en.pdf" TargetMode="External"/><Relationship Id="rId4" Type="http://schemas.openxmlformats.org/officeDocument/2006/relationships/hyperlink" Target="https://www.york.ac.uk/news-and-events/news/2021/research/vertical-farming-community-container/"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www.kmzerohub.com/home" TargetMode="External"/><Relationship Id="rId2" Type="http://schemas.openxmlformats.org/officeDocument/2006/relationships/notesSlide" Target="../notesSlides/notesSlide42.xml"/><Relationship Id="rId1" Type="http://schemas.openxmlformats.org/officeDocument/2006/relationships/slideLayout" Target="../slideLayouts/slideLayout12.xml"/><Relationship Id="rId5" Type="http://schemas.openxmlformats.org/officeDocument/2006/relationships/image" Target="../media/image39.jpg"/><Relationship Id="rId4" Type="http://schemas.openxmlformats.org/officeDocument/2006/relationships/hyperlink" Target="https://www.km0slowfood.com/?lang=en"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toogoodtogo.org/en" TargetMode="External"/><Relationship Id="rId7" Type="http://schemas.openxmlformats.org/officeDocument/2006/relationships/image" Target="../media/image40.jp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image" Target="../media/image39.jpg"/><Relationship Id="rId5" Type="http://schemas.openxmlformats.org/officeDocument/2006/relationships/hyperlink" Target="https://www.youtube.com/watch?v=YRd1QGFgGnE" TargetMode="External"/><Relationship Id="rId4" Type="http://schemas.openxmlformats.org/officeDocument/2006/relationships/hyperlink" Target="https://www.nutricionsinfronteras.org/" TargetMode="External"/></Relationships>
</file>

<file path=ppt/slides/_rels/slide53.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hyperlink" Target="https://bostonteaparty.co.uk/cups/" TargetMode="External"/><Relationship Id="rId7" Type="http://schemas.openxmlformats.org/officeDocument/2006/relationships/image" Target="../media/image39.jpg"/><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hyperlink" Target="https://www.youtube.com/watch?v=idVM6LYtjDA" TargetMode="External"/><Relationship Id="rId5" Type="http://schemas.openxmlformats.org/officeDocument/2006/relationships/hyperlink" Target="https://www.youtube.com/watch?v=AWUwcASfWvA" TargetMode="External"/><Relationship Id="rId4" Type="http://schemas.openxmlformats.org/officeDocument/2006/relationships/hyperlink" Target="https://zerowasteeurope.eu/2019/05/a-zero-waste-hierarchy-for-europ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CA72D8-652D-261D-FB04-08B09C8D80AC}"/>
              </a:ext>
            </a:extLst>
          </p:cNvPr>
          <p:cNvSpPr>
            <a:spLocks noGrp="1"/>
          </p:cNvSpPr>
          <p:nvPr>
            <p:ph type="ctrTitle"/>
          </p:nvPr>
        </p:nvSpPr>
        <p:spPr>
          <a:xfrm>
            <a:off x="261257" y="2372014"/>
            <a:ext cx="11669486" cy="1056986"/>
          </a:xfrm>
        </p:spPr>
        <p:txBody>
          <a:bodyPr/>
          <a:lstStyle/>
          <a:p>
            <a:r>
              <a:rPr lang="en-GB" dirty="0"/>
              <a:t>Circular Economy Training for the Food Service Sector</a:t>
            </a:r>
          </a:p>
        </p:txBody>
      </p:sp>
      <p:sp>
        <p:nvSpPr>
          <p:cNvPr id="3" name="Subtitle 2">
            <a:extLst>
              <a:ext uri="{FF2B5EF4-FFF2-40B4-BE49-F238E27FC236}">
                <a16:creationId xmlns:a16="http://schemas.microsoft.com/office/drawing/2014/main" id="{3E74FA62-F3B8-2F56-A5A4-801BFB91765C}"/>
              </a:ext>
            </a:extLst>
          </p:cNvPr>
          <p:cNvSpPr>
            <a:spLocks noGrp="1"/>
          </p:cNvSpPr>
          <p:nvPr>
            <p:ph type="subTitle" idx="1"/>
          </p:nvPr>
        </p:nvSpPr>
        <p:spPr>
          <a:xfrm>
            <a:off x="1524000" y="3602038"/>
            <a:ext cx="9144000" cy="893762"/>
          </a:xfrm>
        </p:spPr>
        <p:txBody>
          <a:bodyPr/>
          <a:lstStyle/>
          <a:p>
            <a:r>
              <a:rPr lang="en-GB" dirty="0"/>
              <a:t>Module 6: Cooperation structures between the hospitality sector, its suppliers and consumers</a:t>
            </a:r>
          </a:p>
        </p:txBody>
      </p:sp>
    </p:spTree>
    <p:extLst>
      <p:ext uri="{BB962C8B-B14F-4D97-AF65-F5344CB8AC3E}">
        <p14:creationId xmlns:p14="http://schemas.microsoft.com/office/powerpoint/2010/main" val="332195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3" name="Google Shape;153;gec097a0dbf_0_19"/>
          <p:cNvSpPr txBox="1"/>
          <p:nvPr/>
        </p:nvSpPr>
        <p:spPr>
          <a:xfrm>
            <a:off x="214312" y="0"/>
            <a:ext cx="11088468"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2350"/>
              <a:buFont typeface="Arial"/>
              <a:buNone/>
            </a:pPr>
            <a:r>
              <a:rPr lang="en-US" sz="4400" i="0" u="none" strike="noStrike" cap="none" dirty="0">
                <a:solidFill>
                  <a:schemeClr val="dk1"/>
                </a:solidFill>
                <a:latin typeface="+mj-lt"/>
                <a:ea typeface="Arial"/>
                <a:cs typeface="Arial"/>
                <a:sym typeface="Arial"/>
              </a:rPr>
              <a:t>Vertical Farming Indoors</a:t>
            </a:r>
            <a:endParaRPr sz="4400" i="0" u="none" strike="noStrike" cap="none" dirty="0">
              <a:solidFill>
                <a:schemeClr val="dk1"/>
              </a:solidFill>
              <a:latin typeface="+mj-lt"/>
              <a:ea typeface="Arial"/>
              <a:cs typeface="Arial"/>
              <a:sym typeface="Arial"/>
            </a:endParaRPr>
          </a:p>
        </p:txBody>
      </p:sp>
      <p:sp>
        <p:nvSpPr>
          <p:cNvPr id="154" name="Google Shape;154;gec097a0dbf_0_19"/>
          <p:cNvSpPr txBox="1"/>
          <p:nvPr/>
        </p:nvSpPr>
        <p:spPr>
          <a:xfrm>
            <a:off x="311428" y="1179647"/>
            <a:ext cx="6724773"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50"/>
              <a:buFont typeface="Arial"/>
              <a:buNone/>
            </a:pPr>
            <a:endParaRPr sz="240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Vertical farming involves growing crops in vertical layers.  This saves space and still results in a good yield.</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You can build your own vertical farming system or buy one ready-made.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Vertical farming usually does not require soil or natural light.  It often combines </a:t>
            </a:r>
            <a:r>
              <a:rPr lang="en-US" sz="2000" b="1" i="0" u="none" strike="noStrike" cap="none" dirty="0">
                <a:solidFill>
                  <a:srgbClr val="7030A0"/>
                </a:solidFill>
                <a:ea typeface="Arial"/>
                <a:cs typeface="Arial"/>
                <a:sym typeface="Arial"/>
              </a:rPr>
              <a:t>soilless agriculture techniques </a:t>
            </a:r>
            <a:r>
              <a:rPr lang="en-US" sz="2000" b="0" i="0" u="none" strike="noStrike" cap="none" dirty="0">
                <a:solidFill>
                  <a:srgbClr val="7030A0"/>
                </a:solidFill>
                <a:ea typeface="Arial"/>
                <a:cs typeface="Arial"/>
                <a:sym typeface="Arial"/>
              </a:rPr>
              <a:t>with </a:t>
            </a:r>
            <a:r>
              <a:rPr lang="en-US" sz="2000" b="1" i="0" u="none" strike="noStrike" cap="none" dirty="0">
                <a:solidFill>
                  <a:srgbClr val="7030A0"/>
                </a:solidFill>
                <a:ea typeface="Arial"/>
                <a:cs typeface="Arial"/>
                <a:sym typeface="Arial"/>
              </a:rPr>
              <a:t>controlled- environment agriculture (CEA)</a:t>
            </a:r>
            <a:r>
              <a:rPr lang="en-US" sz="20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2" name="Online Media 1">
            <a:hlinkClick r:id="" action="ppaction://media"/>
            <a:extLst>
              <a:ext uri="{FF2B5EF4-FFF2-40B4-BE49-F238E27FC236}">
                <a16:creationId xmlns:a16="http://schemas.microsoft.com/office/drawing/2014/main" id="{34BE6F54-C2C6-64A1-7FD2-A2FAB64C5389}"/>
              </a:ext>
            </a:extLst>
          </p:cNvPr>
          <p:cNvPicPr>
            <a:picLocks noRot="1" noChangeAspect="1"/>
          </p:cNvPicPr>
          <p:nvPr>
            <a:videoFile r:link="rId1"/>
          </p:nvPr>
        </p:nvPicPr>
        <p:blipFill>
          <a:blip r:embed="rId4"/>
          <a:stretch>
            <a:fillRect/>
          </a:stretch>
        </p:blipFill>
        <p:spPr>
          <a:xfrm>
            <a:off x="7243762" y="1644253"/>
            <a:ext cx="4762500" cy="2690813"/>
          </a:xfrm>
          <a:prstGeom prst="rect">
            <a:avLst/>
          </a:prstGeom>
          <a:ln w="76200">
            <a:solidFill>
              <a:srgbClr val="7030A0"/>
            </a:solidFill>
          </a:ln>
        </p:spPr>
      </p:pic>
      <p:sp>
        <p:nvSpPr>
          <p:cNvPr id="3" name="TextBox 2">
            <a:extLst>
              <a:ext uri="{FF2B5EF4-FFF2-40B4-BE49-F238E27FC236}">
                <a16:creationId xmlns:a16="http://schemas.microsoft.com/office/drawing/2014/main" id="{124690D0-1F80-AEE0-9C90-43F991821D49}"/>
              </a:ext>
            </a:extLst>
          </p:cNvPr>
          <p:cNvSpPr txBox="1"/>
          <p:nvPr/>
        </p:nvSpPr>
        <p:spPr>
          <a:xfrm>
            <a:off x="7425435" y="4514681"/>
            <a:ext cx="4399153" cy="338554"/>
          </a:xfrm>
          <a:prstGeom prst="rect">
            <a:avLst/>
          </a:prstGeom>
          <a:noFill/>
        </p:spPr>
        <p:txBody>
          <a:bodyPr wrap="none" rtlCol="0">
            <a:spAutoFit/>
          </a:bodyPr>
          <a:lstStyle/>
          <a:p>
            <a:pPr algn="ctr"/>
            <a:r>
              <a:rPr lang="en-US" sz="1600" b="0" i="0" dirty="0">
                <a:solidFill>
                  <a:srgbClr val="7030A0"/>
                </a:solidFill>
                <a:effectLst/>
                <a:hlinkClick r:id="rId5">
                  <a:extLst>
                    <a:ext uri="{A12FA001-AC4F-418D-AE19-62706E023703}">
                      <ahyp:hlinkClr xmlns:ahyp="http://schemas.microsoft.com/office/drawing/2018/hyperlinkcolor" val="tx"/>
                    </a:ext>
                  </a:extLst>
                </a:hlinkClick>
              </a:rPr>
              <a:t>Are indoor vertical farms the future of agriculture?</a:t>
            </a:r>
            <a:endParaRPr lang="en-US" sz="1600" b="0" i="0" dirty="0">
              <a:solidFill>
                <a:srgbClr val="7030A0"/>
              </a:solidFill>
              <a:effectLst/>
            </a:endParaRPr>
          </a:p>
        </p:txBody>
      </p:sp>
    </p:spTree>
    <p:extLst>
      <p:ext uri="{BB962C8B-B14F-4D97-AF65-F5344CB8AC3E}">
        <p14:creationId xmlns:p14="http://schemas.microsoft.com/office/powerpoint/2010/main" val="3337141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3" name="Google Shape;163;gec097a0dbf_0_37"/>
          <p:cNvSpPr txBox="1"/>
          <p:nvPr/>
        </p:nvSpPr>
        <p:spPr>
          <a:xfrm>
            <a:off x="311428" y="-67932"/>
            <a:ext cx="8434500"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Other agriculture techniques</a:t>
            </a:r>
            <a:endParaRPr sz="1600" i="0" u="none" strike="noStrike" cap="none" dirty="0">
              <a:solidFill>
                <a:srgbClr val="000000"/>
              </a:solidFill>
              <a:latin typeface="+mj-lt"/>
              <a:ea typeface="Arial"/>
              <a:cs typeface="Arial"/>
              <a:sym typeface="Arial"/>
            </a:endParaRPr>
          </a:p>
        </p:txBody>
      </p:sp>
      <p:sp>
        <p:nvSpPr>
          <p:cNvPr id="164" name="Google Shape;164;gec097a0dbf_0_37"/>
          <p:cNvSpPr txBox="1"/>
          <p:nvPr/>
        </p:nvSpPr>
        <p:spPr>
          <a:xfrm>
            <a:off x="311428" y="1483547"/>
            <a:ext cx="6842240"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50"/>
              <a:buFont typeface="Arial"/>
              <a:buNone/>
            </a:pPr>
            <a:r>
              <a:rPr lang="en-US" sz="2350" b="1" i="0" u="none" strike="noStrike" cap="none" dirty="0">
                <a:solidFill>
                  <a:srgbClr val="7030A0"/>
                </a:solidFill>
                <a:ea typeface="Arial"/>
                <a:cs typeface="Arial"/>
                <a:sym typeface="Arial"/>
              </a:rPr>
              <a:t>Soilless Agriculture </a:t>
            </a: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r>
              <a:rPr lang="en-US" sz="2000" b="0" i="0" u="none" strike="noStrike" cap="none" dirty="0">
                <a:solidFill>
                  <a:srgbClr val="7030A0"/>
                </a:solidFill>
                <a:ea typeface="Arial"/>
                <a:cs typeface="Arial"/>
                <a:sym typeface="Arial"/>
              </a:rPr>
              <a:t>Soilless agriculture techniques include:</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000" b="0" i="0" u="none" strike="noStrike" cap="none" dirty="0">
              <a:solidFill>
                <a:srgbClr val="7030A0"/>
              </a:solidFill>
              <a:ea typeface="Arial"/>
              <a:cs typeface="Arial"/>
              <a:sym typeface="Arial"/>
            </a:endParaRPr>
          </a:p>
          <a:p>
            <a:pPr marL="342900" marR="0" lvl="0" indent="-342900" algn="l" rtl="0">
              <a:lnSpc>
                <a:spcPct val="100000"/>
              </a:lnSpc>
              <a:spcBef>
                <a:spcPts val="0"/>
              </a:spcBef>
              <a:spcAft>
                <a:spcPts val="0"/>
              </a:spcAft>
              <a:buClr>
                <a:srgbClr val="000000"/>
              </a:buClr>
              <a:buSzPts val="2350"/>
              <a:buFont typeface="Arial"/>
              <a:buChar char="•"/>
            </a:pPr>
            <a:r>
              <a:rPr lang="en-US" sz="2000" b="1" i="0" u="none" strike="noStrike" cap="none" dirty="0">
                <a:solidFill>
                  <a:srgbClr val="7030A0"/>
                </a:solidFill>
                <a:ea typeface="Arial"/>
                <a:cs typeface="Arial"/>
                <a:sym typeface="Arial"/>
              </a:rPr>
              <a:t>Hydroponics</a:t>
            </a:r>
            <a:r>
              <a:rPr lang="en-US" sz="2000" b="0" i="0" u="none" strike="noStrike" cap="none" dirty="0">
                <a:solidFill>
                  <a:srgbClr val="7030A0"/>
                </a:solidFill>
                <a:ea typeface="Arial"/>
                <a:cs typeface="Arial"/>
                <a:sym typeface="Arial"/>
              </a:rPr>
              <a:t> - cultivating plants in water, without soil.</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000" b="0" i="0" u="none" strike="noStrike" cap="none" dirty="0">
              <a:solidFill>
                <a:srgbClr val="7030A0"/>
              </a:solidFill>
              <a:ea typeface="Arial"/>
              <a:cs typeface="Arial"/>
              <a:sym typeface="Arial"/>
            </a:endParaRPr>
          </a:p>
          <a:p>
            <a:pPr marL="342900" marR="0" lvl="0" indent="-342900" algn="l" rtl="0">
              <a:lnSpc>
                <a:spcPct val="100000"/>
              </a:lnSpc>
              <a:spcBef>
                <a:spcPts val="0"/>
              </a:spcBef>
              <a:spcAft>
                <a:spcPts val="0"/>
              </a:spcAft>
              <a:buClr>
                <a:srgbClr val="000000"/>
              </a:buClr>
              <a:buSzPts val="2350"/>
              <a:buFont typeface="Arial"/>
              <a:buChar char="•"/>
            </a:pPr>
            <a:r>
              <a:rPr lang="en-US" sz="2000" b="1" i="0" u="none" strike="noStrike" cap="none" dirty="0">
                <a:solidFill>
                  <a:srgbClr val="7030A0"/>
                </a:solidFill>
                <a:ea typeface="Arial"/>
                <a:cs typeface="Arial"/>
                <a:sym typeface="Arial"/>
              </a:rPr>
              <a:t>Aeroponics</a:t>
            </a:r>
            <a:r>
              <a:rPr lang="en-US" sz="2000" b="0" i="0" u="none" strike="noStrike" cap="none" dirty="0">
                <a:solidFill>
                  <a:srgbClr val="7030A0"/>
                </a:solidFill>
                <a:ea typeface="Arial"/>
                <a:cs typeface="Arial"/>
                <a:sym typeface="Arial"/>
              </a:rPr>
              <a:t> - cultivating plants in an air/mist environment, again without soil.</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chemeClr val="dk1"/>
              </a:buClr>
              <a:buSzPts val="2350"/>
              <a:buFont typeface="Arial"/>
              <a:buNone/>
            </a:pP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chemeClr val="dk1"/>
              </a:buClr>
              <a:buSzPts val="2350"/>
              <a:buFont typeface="Arial"/>
              <a:buNone/>
            </a:pPr>
            <a:r>
              <a:rPr lang="en-US" sz="2350" b="1" i="0" u="none" strike="noStrike" cap="none" dirty="0">
                <a:solidFill>
                  <a:srgbClr val="7030A0"/>
                </a:solidFill>
                <a:ea typeface="Arial"/>
                <a:cs typeface="Arial"/>
                <a:sym typeface="Arial"/>
              </a:rPr>
              <a:t>Controlled-Environment Agriculture</a:t>
            </a: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chemeClr val="dk1"/>
              </a:buClr>
              <a:buSzPts val="2350"/>
              <a:buFont typeface="Arial"/>
              <a:buNone/>
            </a:pPr>
            <a:endParaRPr sz="200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chemeClr val="dk1"/>
              </a:buClr>
              <a:buSzPts val="2350"/>
              <a:buFont typeface="Arial"/>
              <a:buNone/>
            </a:pPr>
            <a:r>
              <a:rPr lang="en-US" sz="2000" b="0" i="0" u="none" strike="noStrike" cap="none" dirty="0">
                <a:solidFill>
                  <a:srgbClr val="7030A0"/>
                </a:solidFill>
                <a:ea typeface="Arial"/>
                <a:cs typeface="Arial"/>
                <a:sym typeface="Arial"/>
              </a:rPr>
              <a:t>Artificially controlling variables such as temperature, humidity, lighting etc.</a:t>
            </a:r>
            <a:r>
              <a:rPr lang="en-US" sz="2000" b="1" i="0" u="none" strike="noStrike" cap="none" dirty="0">
                <a:solidFill>
                  <a:srgbClr val="7030A0"/>
                </a:solidFill>
                <a:ea typeface="Arial"/>
                <a:cs typeface="Arial"/>
                <a:sym typeface="Arial"/>
              </a:rPr>
              <a:t> </a:t>
            </a:r>
            <a:endParaRPr sz="200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chemeClr val="dk1"/>
              </a:buClr>
              <a:buSzPts val="2350"/>
              <a:buFont typeface="Arial"/>
              <a:buNone/>
            </a:pP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65" name="Google Shape;165;gec097a0dbf_0_37"/>
          <p:cNvPicPr preferRelativeResize="0"/>
          <p:nvPr/>
        </p:nvPicPr>
        <p:blipFill rotWithShape="1">
          <a:blip r:embed="rId3">
            <a:alphaModFix/>
          </a:blip>
          <a:srcRect t="16636" b="16629"/>
          <a:stretch/>
        </p:blipFill>
        <p:spPr>
          <a:xfrm>
            <a:off x="7329488" y="1483547"/>
            <a:ext cx="4551084" cy="3050869"/>
          </a:xfrm>
          <a:prstGeom prst="rect">
            <a:avLst/>
          </a:prstGeom>
          <a:noFill/>
          <a:ln>
            <a:noFill/>
          </a:ln>
        </p:spPr>
      </p:pic>
      <p:sp>
        <p:nvSpPr>
          <p:cNvPr id="166" name="Google Shape;166;gec097a0dbf_0_37"/>
          <p:cNvSpPr txBox="1"/>
          <p:nvPr/>
        </p:nvSpPr>
        <p:spPr>
          <a:xfrm>
            <a:off x="311428" y="5832647"/>
            <a:ext cx="89865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a:t>
            </a:r>
            <a:r>
              <a:rPr lang="en-US" sz="1000" b="0" i="0" u="none" strike="noStrike" cap="none">
                <a:solidFill>
                  <a:srgbClr val="000000"/>
                </a:solidFill>
                <a:latin typeface="Arial"/>
                <a:ea typeface="Arial"/>
                <a:cs typeface="Arial"/>
                <a:sym typeface="Arial"/>
              </a:rPr>
              <a:t>More detail on soilless agriculture and controlled environment agriculture is provided in the video on the next slide.</a:t>
            </a:r>
            <a:endParaRPr sz="10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47284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D70DD-6759-9846-ED8F-5ED0A31EC9A2}"/>
              </a:ext>
            </a:extLst>
          </p:cNvPr>
          <p:cNvSpPr>
            <a:spLocks noGrp="1"/>
          </p:cNvSpPr>
          <p:nvPr>
            <p:ph type="title"/>
          </p:nvPr>
        </p:nvSpPr>
        <p:spPr/>
        <p:txBody>
          <a:bodyPr/>
          <a:lstStyle/>
          <a:p>
            <a:r>
              <a:rPr lang="en-US" dirty="0"/>
              <a:t>Case Study – </a:t>
            </a:r>
            <a:r>
              <a:rPr lang="en-US" dirty="0" err="1"/>
              <a:t>Infarm</a:t>
            </a:r>
            <a:r>
              <a:rPr lang="en-US" dirty="0"/>
              <a:t> </a:t>
            </a:r>
          </a:p>
        </p:txBody>
      </p:sp>
      <p:sp>
        <p:nvSpPr>
          <p:cNvPr id="3" name="Content Placeholder 2">
            <a:extLst>
              <a:ext uri="{FF2B5EF4-FFF2-40B4-BE49-F238E27FC236}">
                <a16:creationId xmlns:a16="http://schemas.microsoft.com/office/drawing/2014/main" id="{31D4AD27-CA87-7B1D-203D-D31C7BEFA06C}"/>
              </a:ext>
            </a:extLst>
          </p:cNvPr>
          <p:cNvSpPr>
            <a:spLocks noGrp="1"/>
          </p:cNvSpPr>
          <p:nvPr>
            <p:ph idx="1"/>
          </p:nvPr>
        </p:nvSpPr>
        <p:spPr>
          <a:xfrm>
            <a:off x="475405" y="836612"/>
            <a:ext cx="6226337" cy="5184775"/>
          </a:xfrm>
        </p:spPr>
        <p:txBody>
          <a:bodyPr>
            <a:normAutofit/>
          </a:bodyPr>
          <a:lstStyle/>
          <a:p>
            <a:endParaRPr lang="en-US" sz="2000" dirty="0"/>
          </a:p>
          <a:p>
            <a:endParaRPr lang="en-US" sz="2000" dirty="0"/>
          </a:p>
          <a:p>
            <a:r>
              <a:rPr lang="en-US" sz="2000" dirty="0" err="1"/>
              <a:t>Infarm</a:t>
            </a:r>
            <a:r>
              <a:rPr lang="en-US" sz="2000" dirty="0"/>
              <a:t> is an urban farming company that employs highly efficient indoor vertical farming units inside fruit and vegetable departments of supermarkets  </a:t>
            </a:r>
          </a:p>
          <a:p>
            <a:r>
              <a:rPr lang="en-US" sz="2000" dirty="0"/>
              <a:t>Restaurants also collaborate with </a:t>
            </a:r>
            <a:r>
              <a:rPr lang="en-US" sz="2000" dirty="0" err="1"/>
              <a:t>infarm</a:t>
            </a:r>
            <a:r>
              <a:rPr lang="en-US" sz="2000" dirty="0"/>
              <a:t> to grow fresh vegetables on site. </a:t>
            </a:r>
          </a:p>
          <a:p>
            <a:r>
              <a:rPr lang="en-US" sz="2000" dirty="0"/>
              <a:t>Results: 1220 farms , 35 million </a:t>
            </a:r>
            <a:r>
              <a:rPr lang="en-US" sz="2000" dirty="0" err="1"/>
              <a:t>litres</a:t>
            </a:r>
            <a:r>
              <a:rPr lang="en-US" sz="2000" dirty="0"/>
              <a:t> of water saved, 3.1 million kilometers of transport saved, 49km2 of land saved. </a:t>
            </a:r>
          </a:p>
        </p:txBody>
      </p:sp>
      <p:pic>
        <p:nvPicPr>
          <p:cNvPr id="4" name="Google Shape;194;gf0db1ffd72_0_1">
            <a:extLst>
              <a:ext uri="{FF2B5EF4-FFF2-40B4-BE49-F238E27FC236}">
                <a16:creationId xmlns:a16="http://schemas.microsoft.com/office/drawing/2014/main" id="{7213E667-3982-E553-1F0B-3AE6737880EF}"/>
              </a:ext>
            </a:extLst>
          </p:cNvPr>
          <p:cNvPicPr preferRelativeResize="0"/>
          <p:nvPr/>
        </p:nvPicPr>
        <p:blipFill rotWithShape="1">
          <a:blip r:embed="rId2">
            <a:alphaModFix/>
          </a:blip>
          <a:srcRect l="49" r="49"/>
          <a:stretch/>
        </p:blipFill>
        <p:spPr>
          <a:xfrm>
            <a:off x="7195493" y="1415615"/>
            <a:ext cx="4685080" cy="3126508"/>
          </a:xfrm>
          <a:prstGeom prst="rect">
            <a:avLst/>
          </a:prstGeom>
          <a:noFill/>
          <a:ln>
            <a:noFill/>
          </a:ln>
        </p:spPr>
      </p:pic>
    </p:spTree>
    <p:extLst>
      <p:ext uri="{BB962C8B-B14F-4D97-AF65-F5344CB8AC3E}">
        <p14:creationId xmlns:p14="http://schemas.microsoft.com/office/powerpoint/2010/main" val="8383987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p15"/>
          <p:cNvSpPr txBox="1"/>
          <p:nvPr/>
        </p:nvSpPr>
        <p:spPr>
          <a:xfrm>
            <a:off x="196770" y="0"/>
            <a:ext cx="11636015"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b="1" i="0" u="none" strike="noStrike" cap="none" dirty="0">
                <a:solidFill>
                  <a:schemeClr val="dk1"/>
                </a:solidFill>
                <a:latin typeface="+mj-lt"/>
                <a:ea typeface="Arial"/>
                <a:cs typeface="Arial"/>
                <a:sym typeface="Arial"/>
              </a:rPr>
              <a:t>Conclusions</a:t>
            </a:r>
            <a:endParaRPr sz="1400" b="0" i="0" u="none" strike="noStrike" cap="none" dirty="0">
              <a:solidFill>
                <a:srgbClr val="000000"/>
              </a:solidFill>
              <a:latin typeface="+mj-lt"/>
              <a:ea typeface="Arial"/>
              <a:cs typeface="Arial"/>
              <a:sym typeface="Arial"/>
            </a:endParaRPr>
          </a:p>
        </p:txBody>
      </p:sp>
      <p:sp>
        <p:nvSpPr>
          <p:cNvPr id="202" name="Google Shape;202;p15"/>
          <p:cNvSpPr txBox="1"/>
          <p:nvPr/>
        </p:nvSpPr>
        <p:spPr>
          <a:xfrm>
            <a:off x="360756" y="1411350"/>
            <a:ext cx="11352824" cy="4035300"/>
          </a:xfrm>
          <a:prstGeom prst="rect">
            <a:avLst/>
          </a:prstGeom>
          <a:noFill/>
          <a:ln>
            <a:noFill/>
          </a:ln>
        </p:spPr>
        <p:txBody>
          <a:bodyPr spcFirstLastPara="1" wrap="square" lIns="91425" tIns="45700" rIns="91425" bIns="45700" anchor="t" anchorCtr="0">
            <a:normAutofit/>
          </a:bodyPr>
          <a:lstStyle/>
          <a:p>
            <a:pPr marL="419100" marR="0" lvl="0" indent="-342900" algn="l" rtl="0">
              <a:lnSpc>
                <a:spcPct val="90000"/>
              </a:lnSpc>
              <a:spcBef>
                <a:spcPts val="0"/>
              </a:spcBef>
              <a:spcAft>
                <a:spcPts val="0"/>
              </a:spcAft>
              <a:buClr>
                <a:schemeClr val="dk1"/>
              </a:buClr>
              <a:buSzPts val="2400"/>
              <a:buFont typeface="Arial"/>
              <a:buChar char="•"/>
            </a:pPr>
            <a:r>
              <a:rPr lang="en-US" sz="2400" b="0" i="0" u="none" strike="noStrike" cap="none" dirty="0">
                <a:solidFill>
                  <a:srgbClr val="7030A0"/>
                </a:solidFill>
                <a:ea typeface="Arial"/>
                <a:cs typeface="Arial"/>
                <a:sym typeface="Arial"/>
              </a:rPr>
              <a:t>You have learned that collaboration with suppliers as a grower makes restaurants less dependent on bulk buying perishable food supplies.  This saves money on transportation, storage, refrigeration and avoids food waste.</a:t>
            </a:r>
            <a:endParaRPr sz="2400" b="0" i="0" u="none" strike="noStrike" cap="none" dirty="0">
              <a:solidFill>
                <a:srgbClr val="7030A0"/>
              </a:solidFill>
              <a:ea typeface="Arial"/>
              <a:cs typeface="Arial"/>
              <a:sym typeface="Arial"/>
            </a:endParaRPr>
          </a:p>
          <a:p>
            <a:pPr marL="76200" marR="0" lvl="0" indent="0" algn="l" rtl="0">
              <a:lnSpc>
                <a:spcPct val="90000"/>
              </a:lnSpc>
              <a:spcBef>
                <a:spcPts val="0"/>
              </a:spcBef>
              <a:spcAft>
                <a:spcPts val="0"/>
              </a:spcAft>
              <a:buClr>
                <a:srgbClr val="000000"/>
              </a:buClr>
              <a:buSzPts val="2400"/>
              <a:buFont typeface="Arial"/>
              <a:buNone/>
            </a:pPr>
            <a:endParaRPr sz="2400" b="0" i="0" u="none" strike="noStrike" cap="none" dirty="0">
              <a:solidFill>
                <a:srgbClr val="7030A0"/>
              </a:solidFill>
              <a:ea typeface="Arial"/>
              <a:cs typeface="Arial"/>
              <a:sym typeface="Arial"/>
            </a:endParaRPr>
          </a:p>
          <a:p>
            <a:pPr marL="419100" marR="0" lvl="0" indent="-342900" algn="l" rtl="0">
              <a:lnSpc>
                <a:spcPct val="90000"/>
              </a:lnSpc>
              <a:spcBef>
                <a:spcPts val="0"/>
              </a:spcBef>
              <a:spcAft>
                <a:spcPts val="0"/>
              </a:spcAft>
              <a:buClr>
                <a:schemeClr val="dk1"/>
              </a:buClr>
              <a:buSzPts val="2400"/>
              <a:buFont typeface="Arial"/>
              <a:buChar char="•"/>
            </a:pPr>
            <a:r>
              <a:rPr lang="en-US" sz="2400" b="0" i="0" u="none" strike="noStrike" cap="none" dirty="0">
                <a:solidFill>
                  <a:srgbClr val="7030A0"/>
                </a:solidFill>
                <a:ea typeface="Arial"/>
                <a:cs typeface="Arial"/>
                <a:sym typeface="Arial"/>
              </a:rPr>
              <a:t>Collaboration with vertical farming initiatives gives restaurants access to fresher crops and has the potential to be more environmentally sustainable.  It could reduce food waste, imported food and space required for agriculture. Additionally, it allows areas that are geographically challenged due to climate and seasonal changes to supply fresh produce all year.</a:t>
            </a:r>
            <a:endParaRPr sz="2400" b="0" i="0" u="none" strike="noStrike" cap="none" dirty="0">
              <a:solidFill>
                <a:srgbClr val="7030A0"/>
              </a:solidFill>
              <a:ea typeface="Arial"/>
              <a:cs typeface="Arial"/>
              <a:sym typeface="Arial"/>
            </a:endParaRPr>
          </a:p>
          <a:p>
            <a:pPr marL="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spTree>
    <p:extLst>
      <p:ext uri="{BB962C8B-B14F-4D97-AF65-F5344CB8AC3E}">
        <p14:creationId xmlns:p14="http://schemas.microsoft.com/office/powerpoint/2010/main" val="19213295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A88F6-22B4-B673-27FD-36DEA70A39BE}"/>
              </a:ext>
            </a:extLst>
          </p:cNvPr>
          <p:cNvSpPr>
            <a:spLocks noGrp="1"/>
          </p:cNvSpPr>
          <p:nvPr>
            <p:ph type="ctrTitle"/>
          </p:nvPr>
        </p:nvSpPr>
        <p:spPr>
          <a:xfrm>
            <a:off x="393539" y="2372014"/>
            <a:ext cx="11404922" cy="1056986"/>
          </a:xfrm>
        </p:spPr>
        <p:txBody>
          <a:bodyPr/>
          <a:lstStyle/>
          <a:p>
            <a:r>
              <a:rPr lang="en-US" b="1" i="0" u="none" strike="noStrike" dirty="0">
                <a:solidFill>
                  <a:srgbClr val="000000"/>
                </a:solidFill>
                <a:effectLst/>
                <a:latin typeface="Calibri" panose="020F0502020204030204" pitchFamily="34" charset="0"/>
              </a:rPr>
              <a:t>Circular Economy Training in the Food Service Sector </a:t>
            </a:r>
            <a:r>
              <a:rPr lang="en-US" b="0" i="0" dirty="0">
                <a:solidFill>
                  <a:srgbClr val="000000"/>
                </a:solidFill>
                <a:effectLst/>
                <a:latin typeface="Calibri" panose="020F0502020204030204" pitchFamily="34" charset="0"/>
              </a:rPr>
              <a:t>​</a:t>
            </a:r>
            <a:endParaRPr lang="en-US" dirty="0"/>
          </a:p>
        </p:txBody>
      </p:sp>
      <p:sp>
        <p:nvSpPr>
          <p:cNvPr id="3" name="Subtitle 2">
            <a:extLst>
              <a:ext uri="{FF2B5EF4-FFF2-40B4-BE49-F238E27FC236}">
                <a16:creationId xmlns:a16="http://schemas.microsoft.com/office/drawing/2014/main" id="{79463D02-AE30-B786-23CC-47F050C79201}"/>
              </a:ext>
            </a:extLst>
          </p:cNvPr>
          <p:cNvSpPr>
            <a:spLocks noGrp="1"/>
          </p:cNvSpPr>
          <p:nvPr>
            <p:ph type="subTitle" idx="1"/>
          </p:nvPr>
        </p:nvSpPr>
        <p:spPr>
          <a:xfrm>
            <a:off x="1524000" y="3602038"/>
            <a:ext cx="9144000" cy="576423"/>
          </a:xfrm>
        </p:spPr>
        <p:txBody>
          <a:bodyPr/>
          <a:lstStyle/>
          <a:p>
            <a:r>
              <a:rPr lang="en-US" sz="2400" i="0" u="none" strike="noStrike" cap="none" dirty="0">
                <a:solidFill>
                  <a:schemeClr val="dk1"/>
                </a:solidFill>
                <a:ea typeface="Arial"/>
                <a:cs typeface="Arial"/>
                <a:sym typeface="Arial"/>
              </a:rPr>
              <a:t>Module 6.2  Collaboration with local suppliers</a:t>
            </a:r>
          </a:p>
        </p:txBody>
      </p:sp>
    </p:spTree>
    <p:extLst>
      <p:ext uri="{BB962C8B-B14F-4D97-AF65-F5344CB8AC3E}">
        <p14:creationId xmlns:p14="http://schemas.microsoft.com/office/powerpoint/2010/main" val="42232896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2" name="Google Shape;122;p8"/>
          <p:cNvSpPr txBox="1"/>
          <p:nvPr/>
        </p:nvSpPr>
        <p:spPr>
          <a:xfrm>
            <a:off x="644284" y="-47041"/>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dirty="0">
                <a:solidFill>
                  <a:schemeClr val="dk1"/>
                </a:solidFill>
                <a:latin typeface="+mj-lt"/>
                <a:ea typeface="Arial"/>
                <a:cs typeface="Arial"/>
                <a:sym typeface="Arial"/>
              </a:rPr>
              <a:t>Unit Contents</a:t>
            </a:r>
            <a:endParaRPr sz="1400" i="0" u="none" strike="noStrike" cap="none" dirty="0">
              <a:solidFill>
                <a:srgbClr val="000000"/>
              </a:solidFill>
              <a:latin typeface="+mj-lt"/>
              <a:ea typeface="Arial"/>
              <a:cs typeface="Arial"/>
              <a:sym typeface="Arial"/>
            </a:endParaRPr>
          </a:p>
        </p:txBody>
      </p:sp>
      <p:sp>
        <p:nvSpPr>
          <p:cNvPr id="123" name="Google Shape;123;p8"/>
          <p:cNvSpPr/>
          <p:nvPr/>
        </p:nvSpPr>
        <p:spPr>
          <a:xfrm>
            <a:off x="782194" y="1574157"/>
            <a:ext cx="10627612" cy="3275636"/>
          </a:xfrm>
          <a:prstGeom prst="roundRect">
            <a:avLst>
              <a:gd name="adj" fmla="val 16667"/>
            </a:avLst>
          </a:prstGeom>
          <a:solidFill>
            <a:schemeClr val="accent1">
              <a:alpha val="81176"/>
            </a:scheme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171450" marR="0" lvl="0" indent="-297180" algn="l" rtl="0">
              <a:lnSpc>
                <a:spcPct val="100000"/>
              </a:lnSpc>
              <a:spcBef>
                <a:spcPts val="0"/>
              </a:spcBef>
              <a:spcAft>
                <a:spcPts val="0"/>
              </a:spcAft>
              <a:buClr>
                <a:schemeClr val="dk1"/>
              </a:buClr>
              <a:buSzPts val="4680"/>
              <a:buFont typeface="Arial"/>
              <a:buChar char="•"/>
            </a:pPr>
            <a:r>
              <a:rPr lang="en-US" sz="2800" b="1" i="0" u="none" strike="noStrike" cap="none">
                <a:solidFill>
                  <a:schemeClr val="bg1"/>
                </a:solidFill>
                <a:latin typeface="Arial"/>
                <a:ea typeface="Arial"/>
                <a:cs typeface="Arial"/>
                <a:sym typeface="Arial"/>
              </a:rPr>
              <a:t> Greenwashing</a:t>
            </a:r>
            <a:endParaRPr sz="1400">
              <a:solidFill>
                <a:schemeClr val="bg1"/>
              </a:solidFill>
            </a:endParaRPr>
          </a:p>
          <a:p>
            <a:pPr marL="171450" marR="0" lvl="0" indent="0" algn="l" rtl="0">
              <a:lnSpc>
                <a:spcPct val="100000"/>
              </a:lnSpc>
              <a:spcBef>
                <a:spcPts val="0"/>
              </a:spcBef>
              <a:spcAft>
                <a:spcPts val="0"/>
              </a:spcAft>
              <a:buClr>
                <a:schemeClr val="dk1"/>
              </a:buClr>
              <a:buSzPts val="4680"/>
              <a:buFont typeface="Arial"/>
              <a:buNone/>
            </a:pPr>
            <a:endParaRPr sz="2800" b="1" i="0" u="none" strike="noStrike" cap="none">
              <a:solidFill>
                <a:schemeClr val="bg1"/>
              </a:solidFill>
              <a:latin typeface="Arial"/>
              <a:ea typeface="Arial"/>
              <a:cs typeface="Arial"/>
              <a:sym typeface="Arial"/>
            </a:endParaRPr>
          </a:p>
          <a:p>
            <a:pPr marL="171450" marR="0" lvl="0" indent="-297180" algn="l" rtl="0">
              <a:lnSpc>
                <a:spcPct val="100000"/>
              </a:lnSpc>
              <a:spcBef>
                <a:spcPts val="0"/>
              </a:spcBef>
              <a:spcAft>
                <a:spcPts val="0"/>
              </a:spcAft>
              <a:buClr>
                <a:schemeClr val="dk1"/>
              </a:buClr>
              <a:buSzPts val="4680"/>
              <a:buFont typeface="Arial"/>
              <a:buChar char="•"/>
            </a:pPr>
            <a:r>
              <a:rPr lang="en-US" sz="2800" b="1" i="0" u="none" strike="noStrike" cap="none">
                <a:solidFill>
                  <a:schemeClr val="bg1"/>
                </a:solidFill>
                <a:latin typeface="Arial"/>
                <a:ea typeface="Arial"/>
                <a:cs typeface="Arial"/>
                <a:sym typeface="Arial"/>
              </a:rPr>
              <a:t> How to localise your supply chain </a:t>
            </a:r>
            <a:endParaRPr sz="1400">
              <a:solidFill>
                <a:schemeClr val="bg1"/>
              </a:solidFill>
            </a:endParaRPr>
          </a:p>
          <a:p>
            <a:pPr marL="171450" marR="0" lvl="0" indent="0" algn="l" rtl="0">
              <a:lnSpc>
                <a:spcPct val="100000"/>
              </a:lnSpc>
              <a:spcBef>
                <a:spcPts val="0"/>
              </a:spcBef>
              <a:spcAft>
                <a:spcPts val="0"/>
              </a:spcAft>
              <a:buClr>
                <a:schemeClr val="dk1"/>
              </a:buClr>
              <a:buSzPts val="4680"/>
              <a:buFont typeface="Arial"/>
              <a:buNone/>
            </a:pPr>
            <a:endParaRPr sz="2800" b="1" i="0" u="none" strike="noStrike" cap="none">
              <a:solidFill>
                <a:schemeClr val="bg1"/>
              </a:solidFill>
              <a:latin typeface="Arial"/>
              <a:ea typeface="Arial"/>
              <a:cs typeface="Arial"/>
              <a:sym typeface="Arial"/>
            </a:endParaRPr>
          </a:p>
          <a:p>
            <a:pPr marL="171450" marR="0" lvl="0" indent="-297180" algn="l" rtl="0">
              <a:lnSpc>
                <a:spcPct val="100000"/>
              </a:lnSpc>
              <a:spcBef>
                <a:spcPts val="0"/>
              </a:spcBef>
              <a:spcAft>
                <a:spcPts val="0"/>
              </a:spcAft>
              <a:buClr>
                <a:schemeClr val="dk1"/>
              </a:buClr>
              <a:buSzPts val="4680"/>
              <a:buFont typeface="Arial"/>
              <a:buChar char="•"/>
            </a:pPr>
            <a:r>
              <a:rPr lang="en-US" sz="2800" b="1" i="0" u="none" strike="noStrike" cap="none">
                <a:solidFill>
                  <a:schemeClr val="bg1"/>
                </a:solidFill>
                <a:latin typeface="Arial"/>
                <a:ea typeface="Arial"/>
                <a:cs typeface="Arial"/>
                <a:sym typeface="Arial"/>
              </a:rPr>
              <a:t> KM0 Slow Food</a:t>
            </a:r>
            <a:endParaRPr sz="1400">
              <a:solidFill>
                <a:schemeClr val="bg1"/>
              </a:solidFill>
            </a:endParaRPr>
          </a:p>
          <a:p>
            <a:pPr marL="0" marR="0" lvl="0" indent="0" algn="l" rtl="0">
              <a:lnSpc>
                <a:spcPct val="100000"/>
              </a:lnSpc>
              <a:spcBef>
                <a:spcPts val="0"/>
              </a:spcBef>
              <a:spcAft>
                <a:spcPts val="0"/>
              </a:spcAft>
              <a:buNone/>
            </a:pPr>
            <a:endParaRPr sz="2800" b="0" i="0" u="none" strike="noStrike" cap="none">
              <a:solidFill>
                <a:schemeClr val="bg1"/>
              </a:solidFill>
              <a:latin typeface="Arial"/>
              <a:ea typeface="Arial"/>
              <a:cs typeface="Arial"/>
              <a:sym typeface="Arial"/>
            </a:endParaRPr>
          </a:p>
        </p:txBody>
      </p:sp>
    </p:spTree>
    <p:extLst>
      <p:ext uri="{BB962C8B-B14F-4D97-AF65-F5344CB8AC3E}">
        <p14:creationId xmlns:p14="http://schemas.microsoft.com/office/powerpoint/2010/main" val="1299223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30" name="Google Shape;130;gf221a7f9ea_0_23"/>
          <p:cNvSpPr txBox="1"/>
          <p:nvPr/>
        </p:nvSpPr>
        <p:spPr>
          <a:xfrm>
            <a:off x="63564" y="0"/>
            <a:ext cx="12064871"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chemeClr val="dk1"/>
              </a:buClr>
              <a:buSzPts val="4800"/>
              <a:buFont typeface="Arial"/>
              <a:buNone/>
            </a:pPr>
            <a:r>
              <a:rPr lang="en-US" sz="4000" b="1" i="0" u="none" strike="noStrike" cap="none" dirty="0">
                <a:solidFill>
                  <a:schemeClr val="dk1"/>
                </a:solidFill>
                <a:latin typeface="+mj-lt"/>
                <a:ea typeface="Arial"/>
                <a:cs typeface="Arial"/>
                <a:sym typeface="Arial"/>
              </a:rPr>
              <a:t>Introduction:</a:t>
            </a:r>
            <a:r>
              <a:rPr lang="en-US" dirty="0">
                <a:latin typeface="+mj-lt"/>
                <a:sym typeface="Arial"/>
              </a:rPr>
              <a:t> </a:t>
            </a:r>
            <a:r>
              <a:rPr lang="en-US" sz="4000" b="1" i="0" u="none" strike="noStrike" cap="none" dirty="0">
                <a:solidFill>
                  <a:schemeClr val="dk1"/>
                </a:solidFill>
                <a:latin typeface="+mj-lt"/>
                <a:ea typeface="Arial"/>
                <a:cs typeface="Arial"/>
                <a:sym typeface="Arial"/>
              </a:rPr>
              <a:t>Collaboration with local suppliers</a:t>
            </a:r>
            <a:endParaRPr sz="4000" b="0" i="0" u="none" strike="noStrike" cap="none" dirty="0">
              <a:solidFill>
                <a:schemeClr val="dk1"/>
              </a:solidFill>
              <a:latin typeface="+mj-lt"/>
              <a:ea typeface="Arial"/>
              <a:cs typeface="Arial"/>
              <a:sym typeface="Arial"/>
            </a:endParaRPr>
          </a:p>
        </p:txBody>
      </p:sp>
      <p:sp>
        <p:nvSpPr>
          <p:cNvPr id="131" name="Google Shape;131;gf221a7f9ea_0_23"/>
          <p:cNvSpPr txBox="1"/>
          <p:nvPr/>
        </p:nvSpPr>
        <p:spPr>
          <a:xfrm>
            <a:off x="313956" y="1312065"/>
            <a:ext cx="6722245"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50"/>
              <a:buFont typeface="Arial"/>
              <a:buNone/>
            </a:pPr>
            <a:endParaRPr sz="200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If you can’t cultivate your own produce on site or nearby, the next best thing is to purchase from local suppliers.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Choosing local suppliers reduces the emissions generated in the transportation of food. It also reduces the need for artificial preservatives and results in fresher products.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7030A0"/>
                </a:solidFill>
                <a:ea typeface="Arial"/>
                <a:cs typeface="Arial"/>
                <a:sym typeface="Arial"/>
              </a:rPr>
              <a:t> </a:t>
            </a: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Buying from local suppliers also stimulates local economies and helps small businesses.</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34" name="Google Shape;134;gf221a7f9ea_0_23"/>
          <p:cNvPicPr preferRelativeResize="0"/>
          <p:nvPr/>
        </p:nvPicPr>
        <p:blipFill rotWithShape="1">
          <a:blip r:embed="rId3">
            <a:alphaModFix/>
          </a:blip>
          <a:srcRect t="16636" b="16629"/>
          <a:stretch/>
        </p:blipFill>
        <p:spPr>
          <a:xfrm>
            <a:off x="7371382" y="1502168"/>
            <a:ext cx="4358308" cy="3008172"/>
          </a:xfrm>
          <a:prstGeom prst="rect">
            <a:avLst/>
          </a:prstGeom>
          <a:noFill/>
          <a:ln>
            <a:noFill/>
          </a:ln>
        </p:spPr>
      </p:pic>
    </p:spTree>
    <p:extLst>
      <p:ext uri="{BB962C8B-B14F-4D97-AF65-F5344CB8AC3E}">
        <p14:creationId xmlns:p14="http://schemas.microsoft.com/office/powerpoint/2010/main" val="3892169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40" name="Google Shape;140;gf221a7f9ea_0_46"/>
          <p:cNvSpPr txBox="1"/>
          <p:nvPr/>
        </p:nvSpPr>
        <p:spPr>
          <a:xfrm>
            <a:off x="81023" y="27024"/>
            <a:ext cx="12110977"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350"/>
              <a:buFont typeface="Arial"/>
              <a:buNone/>
            </a:pPr>
            <a:r>
              <a:rPr lang="en-US" sz="4400" b="1" i="0" u="none" strike="noStrike" cap="none" dirty="0">
                <a:solidFill>
                  <a:schemeClr val="dk1"/>
                </a:solidFill>
                <a:latin typeface="+mj-lt"/>
                <a:ea typeface="Arial"/>
                <a:cs typeface="Arial"/>
                <a:sym typeface="Arial"/>
              </a:rPr>
              <a:t>Greenwashing</a:t>
            </a:r>
            <a:endParaRPr dirty="0">
              <a:latin typeface="+mj-lt"/>
            </a:endParaRPr>
          </a:p>
        </p:txBody>
      </p:sp>
      <p:sp>
        <p:nvSpPr>
          <p:cNvPr id="141" name="Google Shape;141;gf221a7f9ea_0_46"/>
          <p:cNvSpPr txBox="1"/>
          <p:nvPr/>
        </p:nvSpPr>
        <p:spPr>
          <a:xfrm>
            <a:off x="162046" y="1254449"/>
            <a:ext cx="7153153"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50"/>
              <a:buFont typeface="Arial"/>
              <a:buNone/>
            </a:pPr>
            <a:endParaRPr sz="2350" b="1" i="0" u="none" strike="noStrike" cap="none" dirty="0">
              <a:solidFill>
                <a:srgbClr val="7030A0"/>
              </a:solidFill>
              <a:ea typeface="Arial"/>
              <a:cs typeface="Arial"/>
              <a:sym typeface="Arial"/>
            </a:endParaRPr>
          </a:p>
          <a:p>
            <a:pPr marL="457200" marR="0" lvl="0" indent="-342900" algn="l" rtl="0">
              <a:lnSpc>
                <a:spcPct val="100000"/>
              </a:lnSpc>
              <a:spcBef>
                <a:spcPts val="100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Nowadays businesses are well aware of the well-meaning consumer trying to help the environment. This is good insofar as it encourages companies to improve their ecological impact.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100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However, the well-meaning consumer is often a victim of greenwashing. Greenwashing is when a company tries to make consumers think their product is doing more to help the environment than it really is.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44" name="Google Shape;144;gf221a7f9ea_0_46"/>
          <p:cNvPicPr preferRelativeResize="0"/>
          <p:nvPr/>
        </p:nvPicPr>
        <p:blipFill rotWithShape="1">
          <a:blip r:embed="rId3">
            <a:alphaModFix/>
          </a:blip>
          <a:srcRect t="16636" b="16629"/>
          <a:stretch/>
        </p:blipFill>
        <p:spPr>
          <a:xfrm>
            <a:off x="7823399" y="1389924"/>
            <a:ext cx="3860400" cy="2576175"/>
          </a:xfrm>
          <a:prstGeom prst="rect">
            <a:avLst/>
          </a:prstGeom>
          <a:noFill/>
          <a:ln>
            <a:noFill/>
          </a:ln>
        </p:spPr>
      </p:pic>
    </p:spTree>
    <p:extLst>
      <p:ext uri="{BB962C8B-B14F-4D97-AF65-F5344CB8AC3E}">
        <p14:creationId xmlns:p14="http://schemas.microsoft.com/office/powerpoint/2010/main" val="942919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50" name="Google Shape;150;gf221a7f9ea_0_55"/>
          <p:cNvSpPr txBox="1"/>
          <p:nvPr/>
        </p:nvSpPr>
        <p:spPr>
          <a:xfrm>
            <a:off x="104172" y="-33300"/>
            <a:ext cx="11982396"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350"/>
              <a:buFont typeface="Arial"/>
              <a:buNone/>
            </a:pPr>
            <a:r>
              <a:rPr lang="en-US" sz="4400" b="1" i="0" u="none" strike="noStrike" cap="none" dirty="0">
                <a:solidFill>
                  <a:schemeClr val="dk1"/>
                </a:solidFill>
                <a:latin typeface="+mj-lt"/>
                <a:ea typeface="Arial"/>
                <a:cs typeface="Arial"/>
                <a:sym typeface="Arial"/>
              </a:rPr>
              <a:t>Don’t Fall For Greenwashing</a:t>
            </a:r>
            <a:endParaRPr dirty="0">
              <a:latin typeface="+mj-lt"/>
            </a:endParaRPr>
          </a:p>
        </p:txBody>
      </p:sp>
      <p:sp>
        <p:nvSpPr>
          <p:cNvPr id="151" name="Google Shape;151;gf221a7f9ea_0_55"/>
          <p:cNvSpPr txBox="1"/>
          <p:nvPr/>
        </p:nvSpPr>
        <p:spPr>
          <a:xfrm>
            <a:off x="462987" y="1219020"/>
            <a:ext cx="6680180"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endParaRPr sz="2000" b="1" i="0" u="none" strike="noStrike" cap="none" dirty="0">
              <a:solidFill>
                <a:srgbClr val="7030A0"/>
              </a:solidFill>
              <a:ea typeface="Arial"/>
              <a:cs typeface="Arial"/>
              <a:sym typeface="Arial"/>
            </a:endParaRPr>
          </a:p>
          <a:p>
            <a:pPr marL="365125" marR="0" lvl="0" indent="-285750" algn="l" rtl="0">
              <a:lnSpc>
                <a:spcPct val="100000"/>
              </a:lnSpc>
              <a:spcBef>
                <a:spcPts val="1000"/>
              </a:spcBef>
              <a:spcAft>
                <a:spcPts val="0"/>
              </a:spcAft>
              <a:buClr>
                <a:schemeClr val="dk1"/>
              </a:buClr>
              <a:buSzPts val="2350"/>
              <a:buFont typeface="Arial"/>
              <a:buChar char="•"/>
            </a:pPr>
            <a:r>
              <a:rPr lang="en-US" sz="2000" b="0" i="0" u="none" strike="noStrike" cap="none" dirty="0">
                <a:solidFill>
                  <a:srgbClr val="7030A0"/>
                </a:solidFill>
                <a:ea typeface="Arial"/>
                <a:cs typeface="Arial"/>
                <a:sym typeface="Arial"/>
              </a:rPr>
              <a:t>An example of greenwashing in the food industry would be a company marketing “Bio” or “Eco” products abroad in nations that can already produce these same products themselves with less need for transportation. </a:t>
            </a:r>
            <a:endParaRPr dirty="0">
              <a:solidFill>
                <a:srgbClr val="7030A0"/>
              </a:solidFill>
            </a:endParaRPr>
          </a:p>
          <a:p>
            <a:pPr marL="365125" marR="0" lvl="0" indent="-285750" algn="l" rtl="0">
              <a:lnSpc>
                <a:spcPct val="100000"/>
              </a:lnSpc>
              <a:spcBef>
                <a:spcPts val="1000"/>
              </a:spcBef>
              <a:spcAft>
                <a:spcPts val="0"/>
              </a:spcAft>
              <a:buClr>
                <a:schemeClr val="dk1"/>
              </a:buClr>
              <a:buSzPts val="2350"/>
              <a:buFont typeface="Arial"/>
              <a:buChar char="•"/>
            </a:pPr>
            <a:r>
              <a:rPr lang="en-US" sz="2000" b="0" i="0" u="none" strike="noStrike" cap="none" dirty="0">
                <a:solidFill>
                  <a:srgbClr val="7030A0"/>
                </a:solidFill>
                <a:ea typeface="Arial"/>
                <a:cs typeface="Arial"/>
                <a:sym typeface="Arial"/>
              </a:rPr>
              <a:t>Check the small print on the packaging to see where the product you’re buying has come from. Organic farming is great, but it’s also important to buy local to reduce the emissions involved in importation.</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54" name="Google Shape;154;gf221a7f9ea_0_55"/>
          <p:cNvPicPr preferRelativeResize="0"/>
          <p:nvPr/>
        </p:nvPicPr>
        <p:blipFill rotWithShape="1">
          <a:blip r:embed="rId3">
            <a:alphaModFix/>
          </a:blip>
          <a:srcRect t="2787" b="3997"/>
          <a:stretch/>
        </p:blipFill>
        <p:spPr>
          <a:xfrm>
            <a:off x="7867955" y="1659185"/>
            <a:ext cx="3493825" cy="3257050"/>
          </a:xfrm>
          <a:prstGeom prst="rect">
            <a:avLst/>
          </a:prstGeom>
          <a:noFill/>
          <a:ln>
            <a:noFill/>
          </a:ln>
        </p:spPr>
      </p:pic>
    </p:spTree>
    <p:extLst>
      <p:ext uri="{BB962C8B-B14F-4D97-AF65-F5344CB8AC3E}">
        <p14:creationId xmlns:p14="http://schemas.microsoft.com/office/powerpoint/2010/main" val="37996873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Google Shape;160;gf221a7f9ea_0_64"/>
          <p:cNvSpPr txBox="1"/>
          <p:nvPr/>
        </p:nvSpPr>
        <p:spPr>
          <a:xfrm>
            <a:off x="62046" y="34054"/>
            <a:ext cx="11013117"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350"/>
              <a:buFont typeface="Arial"/>
              <a:buNone/>
            </a:pPr>
            <a:r>
              <a:rPr lang="en-US" sz="4000" b="1" i="0" u="none" strike="noStrike" cap="none">
                <a:solidFill>
                  <a:schemeClr val="dk1"/>
                </a:solidFill>
                <a:latin typeface="+mj-lt"/>
                <a:ea typeface="Arial"/>
                <a:cs typeface="Arial"/>
                <a:sym typeface="Arial"/>
              </a:rPr>
              <a:t>How to Localise - 3 Simple Steps</a:t>
            </a:r>
            <a:endParaRPr sz="3200" b="0" i="0" u="none" strike="noStrike" cap="none">
              <a:solidFill>
                <a:schemeClr val="dk1"/>
              </a:solidFill>
              <a:latin typeface="+mj-lt"/>
              <a:ea typeface="Arial"/>
              <a:cs typeface="Arial"/>
              <a:sym typeface="Arial"/>
            </a:endParaRPr>
          </a:p>
        </p:txBody>
      </p:sp>
      <p:sp>
        <p:nvSpPr>
          <p:cNvPr id="161" name="Google Shape;161;gf221a7f9ea_0_64"/>
          <p:cNvSpPr/>
          <p:nvPr/>
        </p:nvSpPr>
        <p:spPr>
          <a:xfrm>
            <a:off x="1394928" y="4016108"/>
            <a:ext cx="1984982" cy="1984982"/>
          </a:xfrm>
          <a:prstGeom prst="ellipse">
            <a:avLst/>
          </a:prstGeom>
          <a:blipFill rotWithShape="1">
            <a:blip r:embed="rId3">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2" name="Google Shape;162;gf221a7f9ea_0_64"/>
          <p:cNvSpPr/>
          <p:nvPr/>
        </p:nvSpPr>
        <p:spPr>
          <a:xfrm>
            <a:off x="5114112" y="1795512"/>
            <a:ext cx="1987036" cy="1900202"/>
          </a:xfrm>
          <a:prstGeom prst="ellipse">
            <a:avLst/>
          </a:prstGeom>
          <a:blipFill rotWithShape="1">
            <a:blip r:embed="rId4">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3" name="Google Shape;163;gf221a7f9ea_0_64"/>
          <p:cNvSpPr/>
          <p:nvPr/>
        </p:nvSpPr>
        <p:spPr>
          <a:xfrm>
            <a:off x="8832552" y="4016108"/>
            <a:ext cx="1984982" cy="1984982"/>
          </a:xfrm>
          <a:prstGeom prst="ellipse">
            <a:avLst/>
          </a:prstGeom>
          <a:blipFill rotWithShape="1">
            <a:blip r:embed="rId5">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64" name="Google Shape;164;gf221a7f9ea_0_64"/>
          <p:cNvSpPr/>
          <p:nvPr/>
        </p:nvSpPr>
        <p:spPr>
          <a:xfrm>
            <a:off x="942329" y="1795512"/>
            <a:ext cx="204799" cy="156938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165" name="Google Shape;165;gf221a7f9ea_0_64"/>
          <p:cNvGrpSpPr/>
          <p:nvPr/>
        </p:nvGrpSpPr>
        <p:grpSpPr>
          <a:xfrm>
            <a:off x="1221131" y="1746797"/>
            <a:ext cx="2760056" cy="1910145"/>
            <a:chOff x="752834" y="2048531"/>
            <a:chExt cx="2335573" cy="1910145"/>
          </a:xfrm>
        </p:grpSpPr>
        <p:sp>
          <p:nvSpPr>
            <p:cNvPr id="166" name="Google Shape;166;gf221a7f9ea_0_64"/>
            <p:cNvSpPr txBox="1"/>
            <p:nvPr/>
          </p:nvSpPr>
          <p:spPr>
            <a:xfrm>
              <a:off x="755809" y="2048531"/>
              <a:ext cx="2332598" cy="33851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3F3F3F"/>
                  </a:solidFill>
                  <a:latin typeface="Arial"/>
                  <a:ea typeface="Arial"/>
                  <a:cs typeface="Arial"/>
                  <a:sym typeface="Arial"/>
                </a:rPr>
                <a:t>Know you region</a:t>
              </a:r>
              <a:endParaRPr sz="1600" b="1" i="0" u="none" strike="noStrike" cap="none">
                <a:solidFill>
                  <a:srgbClr val="3F3F3F"/>
                </a:solidFill>
                <a:latin typeface="Arial"/>
                <a:ea typeface="Arial"/>
                <a:cs typeface="Arial"/>
                <a:sym typeface="Arial"/>
              </a:endParaRPr>
            </a:p>
          </p:txBody>
        </p:sp>
        <p:sp>
          <p:nvSpPr>
            <p:cNvPr id="167" name="Google Shape;167;gf221a7f9ea_0_64"/>
            <p:cNvSpPr txBox="1"/>
            <p:nvPr/>
          </p:nvSpPr>
          <p:spPr>
            <a:xfrm>
              <a:off x="752834" y="2389056"/>
              <a:ext cx="2332598" cy="15696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Think about the food you see growing in your local area and research what’s in season at different times of year.</a:t>
              </a:r>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3F3F3F"/>
                </a:solidFill>
                <a:latin typeface="Arial"/>
                <a:ea typeface="Arial"/>
                <a:cs typeface="Arial"/>
                <a:sym typeface="Arial"/>
              </a:endParaRPr>
            </a:p>
          </p:txBody>
        </p:sp>
      </p:grpSp>
      <p:grpSp>
        <p:nvGrpSpPr>
          <p:cNvPr id="168" name="Google Shape;168;gf221a7f9ea_0_64"/>
          <p:cNvGrpSpPr/>
          <p:nvPr/>
        </p:nvGrpSpPr>
        <p:grpSpPr>
          <a:xfrm>
            <a:off x="4283368" y="4595968"/>
            <a:ext cx="3623062" cy="1128454"/>
            <a:chOff x="2749138" y="4699512"/>
            <a:chExt cx="3623062" cy="1128454"/>
          </a:xfrm>
        </p:grpSpPr>
        <p:sp>
          <p:nvSpPr>
            <p:cNvPr id="169" name="Google Shape;169;gf221a7f9ea_0_64"/>
            <p:cNvSpPr txBox="1"/>
            <p:nvPr/>
          </p:nvSpPr>
          <p:spPr>
            <a:xfrm>
              <a:off x="2771800" y="4699512"/>
              <a:ext cx="3600400" cy="33851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3F3F3F"/>
                  </a:solidFill>
                  <a:latin typeface="Arial"/>
                  <a:ea typeface="Arial"/>
                  <a:cs typeface="Arial"/>
                  <a:sym typeface="Arial"/>
                </a:rPr>
                <a:t>Know your suppliers</a:t>
              </a:r>
              <a:endParaRPr sz="1600" b="1" i="0" u="none" strike="noStrike" cap="none">
                <a:solidFill>
                  <a:srgbClr val="3F3F3F"/>
                </a:solidFill>
                <a:latin typeface="Arial"/>
                <a:ea typeface="Arial"/>
                <a:cs typeface="Arial"/>
                <a:sym typeface="Arial"/>
              </a:endParaRPr>
            </a:p>
          </p:txBody>
        </p:sp>
        <p:sp>
          <p:nvSpPr>
            <p:cNvPr id="170" name="Google Shape;170;gf221a7f9ea_0_64"/>
            <p:cNvSpPr/>
            <p:nvPr/>
          </p:nvSpPr>
          <p:spPr>
            <a:xfrm>
              <a:off x="2749138" y="4868769"/>
              <a:ext cx="3600400" cy="959197"/>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1000"/>
                </a:spcBef>
                <a:spcAft>
                  <a:spcPts val="0"/>
                </a:spcAft>
                <a:buClr>
                  <a:schemeClr val="dk1"/>
                </a:buClr>
                <a:buSzPts val="1800"/>
                <a:buFont typeface="Arial"/>
                <a:buNone/>
              </a:pPr>
              <a:r>
                <a:rPr lang="en-US" sz="1600" b="0" i="0" u="none" strike="noStrike" cap="none">
                  <a:solidFill>
                    <a:srgbClr val="3F3F3F"/>
                  </a:solidFill>
                  <a:latin typeface="Arial"/>
                  <a:ea typeface="Arial"/>
                  <a:cs typeface="Arial"/>
                  <a:sym typeface="Arial"/>
                </a:rPr>
                <a:t>It’s not just about whether their headquarters are local, are their products local?  </a:t>
              </a:r>
              <a:endParaRPr/>
            </a:p>
          </p:txBody>
        </p:sp>
      </p:grpSp>
      <p:sp>
        <p:nvSpPr>
          <p:cNvPr id="171" name="Google Shape;171;gf221a7f9ea_0_64"/>
          <p:cNvSpPr/>
          <p:nvPr/>
        </p:nvSpPr>
        <p:spPr>
          <a:xfrm>
            <a:off x="11075163" y="1747556"/>
            <a:ext cx="197768" cy="1948158"/>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grpSp>
        <p:nvGrpSpPr>
          <p:cNvPr id="172" name="Google Shape;172;gf221a7f9ea_0_64"/>
          <p:cNvGrpSpPr/>
          <p:nvPr/>
        </p:nvGrpSpPr>
        <p:grpSpPr>
          <a:xfrm>
            <a:off x="8238333" y="1514179"/>
            <a:ext cx="2759311" cy="2466708"/>
            <a:chOff x="6012160" y="1984411"/>
            <a:chExt cx="2335573" cy="2466708"/>
          </a:xfrm>
        </p:grpSpPr>
        <p:sp>
          <p:nvSpPr>
            <p:cNvPr id="173" name="Google Shape;173;gf221a7f9ea_0_64"/>
            <p:cNvSpPr txBox="1"/>
            <p:nvPr/>
          </p:nvSpPr>
          <p:spPr>
            <a:xfrm>
              <a:off x="6015135" y="1984411"/>
              <a:ext cx="2332598" cy="466754"/>
            </a:xfrm>
            <a:prstGeom prst="rect">
              <a:avLst/>
            </a:prstGeom>
            <a:noFill/>
            <a:ln>
              <a:noFill/>
            </a:ln>
          </p:spPr>
          <p:txBody>
            <a:bodyPr spcFirstLastPara="1" wrap="square" lIns="91425" tIns="45700" rIns="91425" bIns="45700" anchor="ctr" anchorCtr="0">
              <a:spAutoFit/>
            </a:bodyPr>
            <a:lstStyle/>
            <a:p>
              <a:pPr marL="114300" marR="0" lvl="0" indent="0" algn="r" rtl="0">
                <a:lnSpc>
                  <a:spcPct val="100000"/>
                </a:lnSpc>
                <a:spcBef>
                  <a:spcPts val="1000"/>
                </a:spcBef>
                <a:spcAft>
                  <a:spcPts val="0"/>
                </a:spcAft>
                <a:buNone/>
              </a:pPr>
              <a:r>
                <a:rPr lang="en-US" sz="1600" b="1" i="0" u="none" strike="noStrike" cap="none">
                  <a:solidFill>
                    <a:srgbClr val="3F3F3F"/>
                  </a:solidFill>
                  <a:latin typeface="Arial"/>
                  <a:ea typeface="Arial"/>
                  <a:cs typeface="Arial"/>
                  <a:sym typeface="Arial"/>
                </a:rPr>
                <a:t>Avoid the gimmicks </a:t>
              </a:r>
              <a:endParaRPr/>
            </a:p>
          </p:txBody>
        </p:sp>
        <p:sp>
          <p:nvSpPr>
            <p:cNvPr id="174" name="Google Shape;174;gf221a7f9ea_0_64"/>
            <p:cNvSpPr txBox="1"/>
            <p:nvPr/>
          </p:nvSpPr>
          <p:spPr>
            <a:xfrm>
              <a:off x="6012160" y="2389056"/>
              <a:ext cx="2332598" cy="2062063"/>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US" sz="1600" b="0" i="0" u="none" strike="noStrike" cap="none">
                  <a:solidFill>
                    <a:srgbClr val="3F3F3F"/>
                  </a:solidFill>
                  <a:latin typeface="Arial"/>
                  <a:ea typeface="Arial"/>
                  <a:cs typeface="Arial"/>
                  <a:sym typeface="Arial"/>
                </a:rPr>
                <a:t>Many food trends currently in Europe rely on unnecessary imports. For example: Himalayan salt or Fiji water - salt and water are both readily available throughout Europe.</a:t>
              </a:r>
              <a:endParaRPr/>
            </a:p>
            <a:p>
              <a:pPr marL="0" marR="0" lvl="0" indent="0" algn="r" rtl="0">
                <a:lnSpc>
                  <a:spcPct val="100000"/>
                </a:lnSpc>
                <a:spcBef>
                  <a:spcPts val="0"/>
                </a:spcBef>
                <a:spcAft>
                  <a:spcPts val="0"/>
                </a:spcAft>
                <a:buClr>
                  <a:srgbClr val="000000"/>
                </a:buClr>
                <a:buSzPts val="1600"/>
                <a:buFont typeface="Arial"/>
                <a:buNone/>
              </a:pPr>
              <a:r>
                <a:rPr lang="en-US" sz="1600" b="0" i="0" u="none" strike="noStrike" cap="none">
                  <a:solidFill>
                    <a:srgbClr val="3F3F3F"/>
                  </a:solidFill>
                  <a:latin typeface="Arial"/>
                  <a:ea typeface="Arial"/>
                  <a:cs typeface="Arial"/>
                  <a:sym typeface="Arial"/>
                </a:rPr>
                <a:t>.</a:t>
              </a:r>
              <a:endParaRPr sz="1600" b="0" i="0" u="none" strike="noStrike" cap="none">
                <a:solidFill>
                  <a:srgbClr val="3F3F3F"/>
                </a:solidFill>
                <a:latin typeface="Arial"/>
                <a:ea typeface="Arial"/>
                <a:cs typeface="Arial"/>
                <a:sym typeface="Arial"/>
              </a:endParaRPr>
            </a:p>
          </p:txBody>
        </p:sp>
      </p:grpSp>
      <p:sp>
        <p:nvSpPr>
          <p:cNvPr id="175" name="Google Shape;175;gf221a7f9ea_0_64"/>
          <p:cNvSpPr/>
          <p:nvPr/>
        </p:nvSpPr>
        <p:spPr>
          <a:xfrm rot="-1801808">
            <a:off x="3250072" y="3433148"/>
            <a:ext cx="1995932" cy="967040"/>
          </a:xfrm>
          <a:prstGeom prst="leftRightArrow">
            <a:avLst>
              <a:gd name="adj1" fmla="val 50000"/>
              <a:gd name="adj2" fmla="val 50000"/>
            </a:avLst>
          </a:prstGeom>
          <a:solidFill>
            <a:srgbClr val="D0CE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6" name="Google Shape;176;gf221a7f9ea_0_64"/>
          <p:cNvSpPr/>
          <p:nvPr/>
        </p:nvSpPr>
        <p:spPr>
          <a:xfrm rot="1957735">
            <a:off x="6967202" y="3460408"/>
            <a:ext cx="1995934" cy="967042"/>
          </a:xfrm>
          <a:prstGeom prst="leftRightArrow">
            <a:avLst>
              <a:gd name="adj1" fmla="val 50000"/>
              <a:gd name="adj2" fmla="val 50000"/>
            </a:avLst>
          </a:prstGeom>
          <a:solidFill>
            <a:srgbClr val="D0CEC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
        <p:nvSpPr>
          <p:cNvPr id="177" name="Google Shape;177;gf221a7f9ea_0_64"/>
          <p:cNvSpPr/>
          <p:nvPr/>
        </p:nvSpPr>
        <p:spPr>
          <a:xfrm rot="-5400000">
            <a:off x="5969678" y="4641495"/>
            <a:ext cx="215134" cy="2504053"/>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700"/>
              <a:buFont typeface="Arial"/>
              <a:buNone/>
            </a:pPr>
            <a:endParaRPr sz="2700" b="0" i="0" u="none" strike="noStrike" cap="none">
              <a:solidFill>
                <a:schemeClr val="lt1"/>
              </a:solidFill>
              <a:latin typeface="Arial"/>
              <a:ea typeface="Arial"/>
              <a:cs typeface="Arial"/>
              <a:sym typeface="Arial"/>
            </a:endParaRPr>
          </a:p>
        </p:txBody>
      </p:sp>
    </p:spTree>
    <p:extLst>
      <p:ext uri="{BB962C8B-B14F-4D97-AF65-F5344CB8AC3E}">
        <p14:creationId xmlns:p14="http://schemas.microsoft.com/office/powerpoint/2010/main" val="609303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8299-0D72-4E9C-270F-7183B1AA21F1}"/>
              </a:ext>
            </a:extLst>
          </p:cNvPr>
          <p:cNvSpPr>
            <a:spLocks noGrp="1"/>
          </p:cNvSpPr>
          <p:nvPr>
            <p:ph type="title"/>
          </p:nvPr>
        </p:nvSpPr>
        <p:spPr/>
        <p:txBody>
          <a:bodyPr/>
          <a:lstStyle/>
          <a:p>
            <a:r>
              <a:rPr lang="en-US" dirty="0"/>
              <a:t>Module Aims</a:t>
            </a:r>
          </a:p>
        </p:txBody>
      </p:sp>
      <p:sp>
        <p:nvSpPr>
          <p:cNvPr id="3" name="Content Placeholder 2">
            <a:extLst>
              <a:ext uri="{FF2B5EF4-FFF2-40B4-BE49-F238E27FC236}">
                <a16:creationId xmlns:a16="http://schemas.microsoft.com/office/drawing/2014/main" id="{D4335B6C-C406-E33D-7BFD-C99A536F50FD}"/>
              </a:ext>
            </a:extLst>
          </p:cNvPr>
          <p:cNvSpPr>
            <a:spLocks noGrp="1"/>
          </p:cNvSpPr>
          <p:nvPr>
            <p:ph idx="1"/>
          </p:nvPr>
        </p:nvSpPr>
        <p:spPr/>
        <p:txBody>
          <a:bodyPr/>
          <a:lstStyle/>
          <a:p>
            <a:pPr marL="0" indent="0">
              <a:buNone/>
            </a:pPr>
            <a:r>
              <a:rPr lang="en-US" dirty="0"/>
              <a:t>The unit is part of a module which seeks to introduce participants to cooperation structures between the hospitality sector, its suppliers and consumers. The module consists of five units with case studies.</a:t>
            </a:r>
          </a:p>
          <a:p>
            <a:pPr marL="0" indent="0">
              <a:buNone/>
            </a:pPr>
            <a:endParaRPr lang="en-US" dirty="0"/>
          </a:p>
        </p:txBody>
      </p:sp>
      <p:graphicFrame>
        <p:nvGraphicFramePr>
          <p:cNvPr id="4" name="Table 4">
            <a:extLst>
              <a:ext uri="{FF2B5EF4-FFF2-40B4-BE49-F238E27FC236}">
                <a16:creationId xmlns:a16="http://schemas.microsoft.com/office/drawing/2014/main" id="{A39B5DD0-95E2-DD0C-835F-8BBCDFFCB0D5}"/>
              </a:ext>
            </a:extLst>
          </p:cNvPr>
          <p:cNvGraphicFramePr>
            <a:graphicFrameLocks noGrp="1"/>
          </p:cNvGraphicFramePr>
          <p:nvPr>
            <p:extLst>
              <p:ext uri="{D42A27DB-BD31-4B8C-83A1-F6EECF244321}">
                <p14:modId xmlns:p14="http://schemas.microsoft.com/office/powerpoint/2010/main" val="2288670088"/>
              </p:ext>
            </p:extLst>
          </p:nvPr>
        </p:nvGraphicFramePr>
        <p:xfrm>
          <a:off x="900872" y="2628951"/>
          <a:ext cx="10390255" cy="3474720"/>
        </p:xfrm>
        <a:graphic>
          <a:graphicData uri="http://schemas.openxmlformats.org/drawingml/2006/table">
            <a:tbl>
              <a:tblPr firstRow="1" bandRow="1">
                <a:tableStyleId>{5C22544A-7EE6-4342-B048-85BDC9FD1C3A}</a:tableStyleId>
              </a:tblPr>
              <a:tblGrid>
                <a:gridCol w="2078051">
                  <a:extLst>
                    <a:ext uri="{9D8B030D-6E8A-4147-A177-3AD203B41FA5}">
                      <a16:colId xmlns:a16="http://schemas.microsoft.com/office/drawing/2014/main" val="815678557"/>
                    </a:ext>
                  </a:extLst>
                </a:gridCol>
                <a:gridCol w="2078051">
                  <a:extLst>
                    <a:ext uri="{9D8B030D-6E8A-4147-A177-3AD203B41FA5}">
                      <a16:colId xmlns:a16="http://schemas.microsoft.com/office/drawing/2014/main" val="2234467769"/>
                    </a:ext>
                  </a:extLst>
                </a:gridCol>
                <a:gridCol w="2078051">
                  <a:extLst>
                    <a:ext uri="{9D8B030D-6E8A-4147-A177-3AD203B41FA5}">
                      <a16:colId xmlns:a16="http://schemas.microsoft.com/office/drawing/2014/main" val="4181375224"/>
                    </a:ext>
                  </a:extLst>
                </a:gridCol>
                <a:gridCol w="2078051">
                  <a:extLst>
                    <a:ext uri="{9D8B030D-6E8A-4147-A177-3AD203B41FA5}">
                      <a16:colId xmlns:a16="http://schemas.microsoft.com/office/drawing/2014/main" val="2504903292"/>
                    </a:ext>
                  </a:extLst>
                </a:gridCol>
                <a:gridCol w="2078051">
                  <a:extLst>
                    <a:ext uri="{9D8B030D-6E8A-4147-A177-3AD203B41FA5}">
                      <a16:colId xmlns:a16="http://schemas.microsoft.com/office/drawing/2014/main" val="2034019860"/>
                    </a:ext>
                  </a:extLst>
                </a:gridCol>
              </a:tblGrid>
              <a:tr h="69274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6.1 Collaboration as a grower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6.2 Collaboration with local suppliers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6.3 Re-selling and donating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6.4 Returning, Reusing and Redirecting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6.5 Suggesting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txBody>
                  <a:tcPr/>
                </a:tc>
                <a:extLst>
                  <a:ext uri="{0D108BD9-81ED-4DB2-BD59-A6C34878D82A}">
                    <a16:rowId xmlns:a16="http://schemas.microsoft.com/office/drawing/2014/main" val="551747628"/>
                  </a:ext>
                </a:extLst>
              </a:tr>
              <a:tr h="990186">
                <a:tc>
                  <a:txBody>
                    <a:bodyPr/>
                    <a:lstStyle/>
                    <a:p>
                      <a:r>
                        <a:rPr lang="en-US" dirty="0"/>
                        <a:t>Understand the benefits of </a:t>
                      </a:r>
                      <a:r>
                        <a:rPr lang="en-US" b="1" dirty="0"/>
                        <a:t>collaboration as a grower </a:t>
                      </a:r>
                      <a:r>
                        <a:rPr lang="en-US" dirty="0"/>
                        <a:t>and how implement it.</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chemeClr val="dk1"/>
                          </a:solidFill>
                          <a:latin typeface="+mn-lt"/>
                          <a:ea typeface="Arial"/>
                          <a:cs typeface="Arial"/>
                          <a:sym typeface="Arial"/>
                        </a:rPr>
                        <a:t>Understand the benefits of </a:t>
                      </a:r>
                      <a:r>
                        <a:rPr lang="en-US" sz="1800" b="1" i="0" u="none" strike="noStrike" cap="none" dirty="0">
                          <a:solidFill>
                            <a:schemeClr val="dk1"/>
                          </a:solidFill>
                          <a:latin typeface="+mn-lt"/>
                          <a:ea typeface="Arial"/>
                          <a:cs typeface="Arial"/>
                          <a:sym typeface="Arial"/>
                        </a:rPr>
                        <a:t>collaboration with local suppliers</a:t>
                      </a:r>
                      <a:r>
                        <a:rPr lang="en-US" sz="1800" b="0" i="0" u="none" strike="noStrike" cap="none" dirty="0">
                          <a:solidFill>
                            <a:schemeClr val="dk1"/>
                          </a:solidFill>
                          <a:latin typeface="+mn-lt"/>
                          <a:ea typeface="Arial"/>
                          <a:cs typeface="Arial"/>
                          <a:sym typeface="Arial"/>
                        </a:rPr>
                        <a:t> and how to implement this.</a:t>
                      </a:r>
                      <a:endParaRPr lang="en-US" sz="1600" b="0" i="0" u="none" strike="noStrike" cap="none" dirty="0">
                        <a:solidFill>
                          <a:srgbClr val="000000"/>
                        </a:solidFill>
                        <a:latin typeface="+mn-lt"/>
                        <a:ea typeface="Arial"/>
                        <a:cs typeface="Arial"/>
                        <a:sym typeface="Arial"/>
                      </a:endParaRP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chemeClr val="dk1"/>
                          </a:solidFill>
                          <a:latin typeface="+mn-lt"/>
                          <a:ea typeface="Arial"/>
                          <a:cs typeface="Arial"/>
                          <a:sym typeface="Arial"/>
                        </a:rPr>
                        <a:t>Understand the benefits of </a:t>
                      </a:r>
                      <a:r>
                        <a:rPr lang="en-US" sz="1800" b="1" i="0" u="none" strike="noStrike" cap="none" dirty="0">
                          <a:solidFill>
                            <a:schemeClr val="dk1"/>
                          </a:solidFill>
                          <a:latin typeface="+mn-lt"/>
                          <a:ea typeface="Arial"/>
                          <a:cs typeface="Arial"/>
                          <a:sym typeface="Arial"/>
                        </a:rPr>
                        <a:t>re-selling</a:t>
                      </a:r>
                      <a:r>
                        <a:rPr lang="en-US" sz="1800" b="0" i="0" u="none" strike="noStrike" cap="none" dirty="0">
                          <a:solidFill>
                            <a:schemeClr val="dk1"/>
                          </a:solidFill>
                          <a:latin typeface="+mn-lt"/>
                          <a:ea typeface="Arial"/>
                          <a:cs typeface="Arial"/>
                          <a:sym typeface="Arial"/>
                        </a:rPr>
                        <a:t> and </a:t>
                      </a:r>
                      <a:r>
                        <a:rPr lang="en-US" sz="1800" b="1" i="0" u="none" strike="noStrike" cap="none" dirty="0">
                          <a:solidFill>
                            <a:schemeClr val="dk1"/>
                          </a:solidFill>
                          <a:latin typeface="+mn-lt"/>
                          <a:ea typeface="Arial"/>
                          <a:cs typeface="Arial"/>
                          <a:sym typeface="Arial"/>
                        </a:rPr>
                        <a:t>donating</a:t>
                      </a:r>
                      <a:r>
                        <a:rPr lang="en-US" sz="1800" b="0" i="0" u="none" strike="noStrike" cap="none" dirty="0">
                          <a:solidFill>
                            <a:schemeClr val="dk1"/>
                          </a:solidFill>
                          <a:latin typeface="+mn-lt"/>
                          <a:ea typeface="Arial"/>
                          <a:cs typeface="Arial"/>
                          <a:sym typeface="Arial"/>
                        </a:rPr>
                        <a:t> as collaboration structures with consumers and how to implement these strategies.</a:t>
                      </a:r>
                      <a:endParaRPr lang="en-US" sz="1600" b="0" i="0" u="none" strike="noStrike" cap="none" dirty="0">
                        <a:solidFill>
                          <a:srgbClr val="000000"/>
                        </a:solidFill>
                        <a:latin typeface="+mn-lt"/>
                        <a:ea typeface="Arial"/>
                        <a:cs typeface="Arial"/>
                        <a:sym typeface="Arial"/>
                      </a:endParaRPr>
                    </a:p>
                  </a:txBody>
                  <a:tcPr/>
                </a:tc>
                <a:tc>
                  <a:txBody>
                    <a:bodyPr/>
                    <a:lstStyle/>
                    <a:p>
                      <a:r>
                        <a:rPr lang="en-US" dirty="0"/>
                        <a:t>Understand how to implement </a:t>
                      </a:r>
                      <a:r>
                        <a:rPr lang="en-US" b="1" dirty="0"/>
                        <a:t>returning</a:t>
                      </a:r>
                      <a:r>
                        <a:rPr lang="en-US" dirty="0"/>
                        <a:t>, </a:t>
                      </a:r>
                      <a:r>
                        <a:rPr lang="en-US" b="1" dirty="0"/>
                        <a:t>reusing</a:t>
                      </a:r>
                      <a:r>
                        <a:rPr lang="en-US" dirty="0"/>
                        <a:t> and </a:t>
                      </a:r>
                      <a:r>
                        <a:rPr lang="en-US" b="1" dirty="0"/>
                        <a:t>redirecting</a:t>
                      </a:r>
                      <a:r>
                        <a:rPr lang="en-US" dirty="0"/>
                        <a:t> as strategies.</a:t>
                      </a:r>
                    </a:p>
                    <a:p>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cap="none" dirty="0">
                          <a:solidFill>
                            <a:srgbClr val="262626"/>
                          </a:solidFill>
                          <a:latin typeface="Arial"/>
                          <a:ea typeface="Arial"/>
                          <a:cs typeface="Arial"/>
                          <a:sym typeface="Arial"/>
                        </a:rPr>
                        <a:t>Understand the importance of regular feedback between suppliers and buyers (</a:t>
                      </a:r>
                      <a:r>
                        <a:rPr lang="en-US" sz="1800" b="1" i="0" u="none" strike="noStrike" cap="none" dirty="0">
                          <a:solidFill>
                            <a:srgbClr val="262626"/>
                          </a:solidFill>
                          <a:latin typeface="Arial"/>
                          <a:ea typeface="Arial"/>
                          <a:cs typeface="Arial"/>
                          <a:sym typeface="Arial"/>
                        </a:rPr>
                        <a:t>suggesting</a:t>
                      </a:r>
                      <a:r>
                        <a:rPr lang="en-US" sz="1800" b="0" i="0" u="none" strike="noStrike" cap="none" dirty="0">
                          <a:solidFill>
                            <a:srgbClr val="262626"/>
                          </a:solidFill>
                          <a:latin typeface="Arial"/>
                          <a:ea typeface="Arial"/>
                          <a:cs typeface="Arial"/>
                          <a:sym typeface="Arial"/>
                        </a:rPr>
                        <a:t>).</a:t>
                      </a:r>
                      <a:endParaRPr lang="en-US" sz="1800" b="0" i="0" u="none" strike="noStrike" cap="none" dirty="0">
                        <a:solidFill>
                          <a:srgbClr val="000000"/>
                        </a:solidFill>
                        <a:latin typeface="Arial"/>
                        <a:ea typeface="Arial"/>
                        <a:cs typeface="Arial"/>
                        <a:sym typeface="Arial"/>
                      </a:endParaRPr>
                    </a:p>
                    <a:p>
                      <a:endParaRPr lang="en-US" dirty="0"/>
                    </a:p>
                  </a:txBody>
                  <a:tcPr/>
                </a:tc>
                <a:extLst>
                  <a:ext uri="{0D108BD9-81ED-4DB2-BD59-A6C34878D82A}">
                    <a16:rowId xmlns:a16="http://schemas.microsoft.com/office/drawing/2014/main" val="1948464226"/>
                  </a:ext>
                </a:extLst>
              </a:tr>
            </a:tbl>
          </a:graphicData>
        </a:graphic>
      </p:graphicFrame>
    </p:spTree>
    <p:extLst>
      <p:ext uri="{BB962C8B-B14F-4D97-AF65-F5344CB8AC3E}">
        <p14:creationId xmlns:p14="http://schemas.microsoft.com/office/powerpoint/2010/main" val="567698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3" name="Google Shape;183;gf221a7f9ea_0_82"/>
          <p:cNvSpPr txBox="1"/>
          <p:nvPr/>
        </p:nvSpPr>
        <p:spPr>
          <a:xfrm>
            <a:off x="87706" y="0"/>
            <a:ext cx="9432600"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1000"/>
              </a:spcBef>
              <a:spcAft>
                <a:spcPts val="0"/>
              </a:spcAft>
              <a:buClr>
                <a:schemeClr val="dk1"/>
              </a:buClr>
              <a:buSzPts val="2400"/>
              <a:buFont typeface="Arial"/>
              <a:buNone/>
            </a:pPr>
            <a:r>
              <a:rPr lang="en-US" sz="4400" i="0" u="none" strike="noStrike" cap="none" dirty="0">
                <a:solidFill>
                  <a:schemeClr val="dk1"/>
                </a:solidFill>
                <a:latin typeface="+mj-lt"/>
                <a:ea typeface="Arial"/>
                <a:cs typeface="Arial"/>
                <a:sym typeface="Arial"/>
              </a:rPr>
              <a:t>Case Study: KM0 Slow Food</a:t>
            </a:r>
            <a:endParaRPr sz="3600" i="0" u="none" strike="noStrike" cap="none" dirty="0">
              <a:solidFill>
                <a:schemeClr val="dk1"/>
              </a:solidFill>
              <a:latin typeface="+mj-lt"/>
              <a:ea typeface="Arial"/>
              <a:cs typeface="Arial"/>
              <a:sym typeface="Arial"/>
            </a:endParaRPr>
          </a:p>
        </p:txBody>
      </p:sp>
      <p:sp>
        <p:nvSpPr>
          <p:cNvPr id="184" name="Google Shape;184;gf221a7f9ea_0_82"/>
          <p:cNvSpPr txBox="1"/>
          <p:nvPr/>
        </p:nvSpPr>
        <p:spPr>
          <a:xfrm>
            <a:off x="375001" y="1296300"/>
            <a:ext cx="7102245"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100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This initiative in Spain seeks to reduce the greenhouse gas emissions inherent in importing food from far afield. The idea of KM0 is to promote the consumption of products from less than 100km away from the consumer.</a:t>
            </a:r>
            <a:endParaRPr sz="2000" b="0" i="0" u="none" strike="noStrike" cap="none" dirty="0">
              <a:solidFill>
                <a:srgbClr val="7030A0"/>
              </a:solidFill>
              <a:ea typeface="Arial"/>
              <a:cs typeface="Arial"/>
              <a:sym typeface="Arial"/>
            </a:endParaRPr>
          </a:p>
          <a:p>
            <a:pPr marL="400050" marR="0" lvl="0" indent="-285750" algn="l" rtl="0">
              <a:lnSpc>
                <a:spcPct val="100000"/>
              </a:lnSpc>
              <a:spcBef>
                <a:spcPts val="100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Food products can only be certified as “KM0” if they have come from less than 100km away from where they are sold.</a:t>
            </a:r>
            <a:endParaRPr sz="2000" b="0" i="0" u="none" strike="noStrike" cap="none" dirty="0">
              <a:solidFill>
                <a:srgbClr val="7030A0"/>
              </a:solidFill>
              <a:ea typeface="Arial"/>
              <a:cs typeface="Arial"/>
              <a:sym typeface="Arial"/>
            </a:endParaRPr>
          </a:p>
          <a:p>
            <a:pPr marL="400050" marR="0" lvl="0" indent="-285750" algn="l" rtl="0">
              <a:lnSpc>
                <a:spcPct val="100000"/>
              </a:lnSpc>
              <a:spcBef>
                <a:spcPts val="100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Several restaurants in Spain are taking part in the initiative.</a:t>
            </a:r>
            <a:endParaRPr sz="2000" b="0" i="0" u="none" strike="noStrike" cap="none" dirty="0">
              <a:solidFill>
                <a:srgbClr val="7030A0"/>
              </a:solidFill>
              <a:ea typeface="Arial"/>
              <a:cs typeface="Arial"/>
              <a:sym typeface="Arial"/>
            </a:endParaRPr>
          </a:p>
          <a:p>
            <a:pPr marL="0" marR="0" lvl="0" indent="0" algn="l" rtl="0">
              <a:lnSpc>
                <a:spcPct val="100000"/>
              </a:lnSpc>
              <a:spcBef>
                <a:spcPts val="1000"/>
              </a:spcBef>
              <a:spcAft>
                <a:spcPts val="0"/>
              </a:spcAft>
              <a:buClr>
                <a:schemeClr val="dk1"/>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1000"/>
              </a:spcBef>
              <a:spcAft>
                <a:spcPts val="0"/>
              </a:spcAft>
              <a:buClr>
                <a:schemeClr val="dk1"/>
              </a:buClr>
              <a:buSzPts val="180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85" name="Google Shape;185;gf221a7f9ea_0_82"/>
          <p:cNvPicPr preferRelativeResize="0"/>
          <p:nvPr/>
        </p:nvPicPr>
        <p:blipFill rotWithShape="1">
          <a:blip r:embed="rId3">
            <a:alphaModFix/>
          </a:blip>
          <a:srcRect l="-2291"/>
          <a:stretch/>
        </p:blipFill>
        <p:spPr>
          <a:xfrm>
            <a:off x="7764541" y="2103000"/>
            <a:ext cx="3957725" cy="2652000"/>
          </a:xfrm>
          <a:prstGeom prst="rect">
            <a:avLst/>
          </a:prstGeom>
          <a:noFill/>
          <a:ln>
            <a:noFill/>
          </a:ln>
        </p:spPr>
      </p:pic>
      <p:sp>
        <p:nvSpPr>
          <p:cNvPr id="186" name="Google Shape;186;gf221a7f9ea_0_82"/>
          <p:cNvSpPr txBox="1"/>
          <p:nvPr/>
        </p:nvSpPr>
        <p:spPr>
          <a:xfrm>
            <a:off x="9064283" y="6280016"/>
            <a:ext cx="1622465" cy="451375"/>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1000"/>
              </a:spcBef>
              <a:spcAft>
                <a:spcPts val="0"/>
              </a:spcAft>
              <a:buClr>
                <a:schemeClr val="dk1"/>
              </a:buClr>
              <a:buSzPts val="1800"/>
              <a:buFont typeface="Arial"/>
              <a:buNone/>
            </a:pPr>
            <a:r>
              <a:rPr lang="en-US" sz="1000" b="0" i="0" u="sng" strike="noStrike" cap="none">
                <a:solidFill>
                  <a:schemeClr val="dk1"/>
                </a:solidFill>
                <a:latin typeface="Arial"/>
                <a:ea typeface="Arial"/>
                <a:cs typeface="Arial"/>
                <a:sym typeface="Arial"/>
              </a:rPr>
              <a:t>Source:</a:t>
            </a:r>
            <a:r>
              <a:rPr lang="en-US" sz="10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KM0 Slow Food</a:t>
            </a:r>
            <a:endParaRPr sz="10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561154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p15"/>
          <p:cNvSpPr txBox="1"/>
          <p:nvPr/>
        </p:nvSpPr>
        <p:spPr>
          <a:xfrm>
            <a:off x="81023" y="13782"/>
            <a:ext cx="11751762"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Conclusions</a:t>
            </a:r>
            <a:endParaRPr sz="1200" i="0" u="none" strike="noStrike" cap="none" dirty="0">
              <a:solidFill>
                <a:srgbClr val="000000"/>
              </a:solidFill>
              <a:latin typeface="+mj-lt"/>
              <a:ea typeface="Arial"/>
              <a:cs typeface="Arial"/>
              <a:sym typeface="Arial"/>
            </a:endParaRPr>
          </a:p>
        </p:txBody>
      </p:sp>
      <p:sp>
        <p:nvSpPr>
          <p:cNvPr id="202" name="Google Shape;202;p15"/>
          <p:cNvSpPr txBox="1"/>
          <p:nvPr/>
        </p:nvSpPr>
        <p:spPr>
          <a:xfrm>
            <a:off x="581454" y="1411350"/>
            <a:ext cx="9951507" cy="4035300"/>
          </a:xfrm>
          <a:prstGeom prst="rect">
            <a:avLst/>
          </a:prstGeom>
          <a:noFill/>
          <a:ln>
            <a:noFill/>
          </a:ln>
        </p:spPr>
        <p:txBody>
          <a:bodyPr spcFirstLastPara="1" wrap="square" lIns="91425" tIns="45700" rIns="91425" bIns="45700" anchor="t" anchorCtr="0">
            <a:normAutofit/>
          </a:bodyPr>
          <a:lstStyle/>
          <a:p>
            <a:pPr marL="419100" marR="0" lvl="0" indent="-342900" algn="l" rtl="0">
              <a:lnSpc>
                <a:spcPct val="90000"/>
              </a:lnSpc>
              <a:spcBef>
                <a:spcPts val="0"/>
              </a:spcBef>
              <a:spcAft>
                <a:spcPts val="0"/>
              </a:spcAft>
              <a:buClr>
                <a:schemeClr val="dk1"/>
              </a:buClr>
              <a:buSzPts val="2400"/>
              <a:buFont typeface="Arial"/>
              <a:buChar char="•"/>
            </a:pPr>
            <a:r>
              <a:rPr lang="en-US" sz="2400" b="0" i="0" u="none" strike="noStrike" cap="none" dirty="0">
                <a:solidFill>
                  <a:srgbClr val="7030A0"/>
                </a:solidFill>
                <a:ea typeface="Arial"/>
                <a:cs typeface="Arial"/>
                <a:sym typeface="Arial"/>
              </a:rPr>
              <a:t>You have learned that if you can’t be your own producer, using local suppliers is the next best thing. </a:t>
            </a:r>
            <a:endParaRPr sz="2400" b="0" i="0" u="none" strike="noStrike" cap="none" dirty="0">
              <a:solidFill>
                <a:srgbClr val="7030A0"/>
              </a:solidFill>
              <a:ea typeface="Arial"/>
              <a:cs typeface="Arial"/>
              <a:sym typeface="Arial"/>
            </a:endParaRPr>
          </a:p>
          <a:p>
            <a:pPr marL="419100" marR="0" lvl="0" indent="-190500" algn="l" rtl="0">
              <a:lnSpc>
                <a:spcPct val="90000"/>
              </a:lnSpc>
              <a:spcBef>
                <a:spcPts val="0"/>
              </a:spcBef>
              <a:spcAft>
                <a:spcPts val="0"/>
              </a:spcAft>
              <a:buClr>
                <a:schemeClr val="dk1"/>
              </a:buClr>
              <a:buSzPts val="2400"/>
              <a:buFont typeface="Arial"/>
              <a:buNone/>
            </a:pPr>
            <a:endParaRPr sz="2400" b="0" i="0" u="none" strike="noStrike" cap="none" dirty="0">
              <a:solidFill>
                <a:srgbClr val="7030A0"/>
              </a:solidFill>
              <a:ea typeface="Arial"/>
              <a:cs typeface="Arial"/>
              <a:sym typeface="Arial"/>
            </a:endParaRPr>
          </a:p>
          <a:p>
            <a:pPr marL="419100" marR="0" lvl="0" indent="-342900" algn="l" rtl="0">
              <a:lnSpc>
                <a:spcPct val="90000"/>
              </a:lnSpc>
              <a:spcBef>
                <a:spcPts val="0"/>
              </a:spcBef>
              <a:spcAft>
                <a:spcPts val="0"/>
              </a:spcAft>
              <a:buClr>
                <a:schemeClr val="dk1"/>
              </a:buClr>
              <a:buSzPts val="2400"/>
              <a:buFont typeface="Arial"/>
              <a:buChar char="•"/>
            </a:pPr>
            <a:r>
              <a:rPr lang="en-US" sz="2400" b="0" i="0" u="none" strike="noStrike" cap="none" dirty="0">
                <a:solidFill>
                  <a:srgbClr val="7030A0"/>
                </a:solidFill>
                <a:ea typeface="Arial"/>
                <a:cs typeface="Arial"/>
                <a:sym typeface="Arial"/>
              </a:rPr>
              <a:t>You understand the term ‘greenwashing’ </a:t>
            </a:r>
            <a:endParaRPr dirty="0">
              <a:solidFill>
                <a:srgbClr val="7030A0"/>
              </a:solidFill>
            </a:endParaRPr>
          </a:p>
          <a:p>
            <a:pPr marL="419100" marR="0" lvl="0" indent="-190500" algn="l" rtl="0">
              <a:lnSpc>
                <a:spcPct val="90000"/>
              </a:lnSpc>
              <a:spcBef>
                <a:spcPts val="0"/>
              </a:spcBef>
              <a:spcAft>
                <a:spcPts val="0"/>
              </a:spcAft>
              <a:buClr>
                <a:schemeClr val="dk1"/>
              </a:buClr>
              <a:buSzPts val="2400"/>
              <a:buFont typeface="Arial"/>
              <a:buNone/>
            </a:pPr>
            <a:endParaRPr sz="2400" b="0" i="0" u="none" strike="noStrike" cap="none" dirty="0">
              <a:solidFill>
                <a:srgbClr val="7030A0"/>
              </a:solidFill>
              <a:ea typeface="Arial"/>
              <a:cs typeface="Arial"/>
              <a:sym typeface="Arial"/>
            </a:endParaRPr>
          </a:p>
          <a:p>
            <a:pPr marL="419100" marR="0" lvl="0" indent="-342900" algn="l" rtl="0">
              <a:lnSpc>
                <a:spcPct val="90000"/>
              </a:lnSpc>
              <a:spcBef>
                <a:spcPts val="0"/>
              </a:spcBef>
              <a:spcAft>
                <a:spcPts val="0"/>
              </a:spcAft>
              <a:buClr>
                <a:schemeClr val="dk1"/>
              </a:buClr>
              <a:buSzPts val="2400"/>
              <a:buFont typeface="Arial"/>
              <a:buChar char="•"/>
            </a:pPr>
            <a:r>
              <a:rPr lang="en-US" sz="2400" b="0" i="0" u="none" strike="noStrike" cap="none" dirty="0">
                <a:solidFill>
                  <a:srgbClr val="7030A0"/>
                </a:solidFill>
                <a:ea typeface="Arial"/>
                <a:cs typeface="Arial"/>
                <a:sym typeface="Arial"/>
              </a:rPr>
              <a:t>You can identify steps that should be taken to ensure that you know how ‘local’ your suppliers really are. This includes knowing their sources and staying away from food trends that involve importation.</a:t>
            </a:r>
            <a:endParaRPr sz="2400" b="0" i="0" u="none" strike="noStrike" cap="none" dirty="0">
              <a:solidFill>
                <a:srgbClr val="7030A0"/>
              </a:solidFill>
              <a:ea typeface="Arial"/>
              <a:cs typeface="Arial"/>
              <a:sym typeface="Arial"/>
            </a:endParaRPr>
          </a:p>
        </p:txBody>
      </p:sp>
    </p:spTree>
    <p:extLst>
      <p:ext uri="{BB962C8B-B14F-4D97-AF65-F5344CB8AC3E}">
        <p14:creationId xmlns:p14="http://schemas.microsoft.com/office/powerpoint/2010/main" val="40094327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84645E-7284-7CB2-B625-2E6614C873FC}"/>
              </a:ext>
            </a:extLst>
          </p:cNvPr>
          <p:cNvSpPr>
            <a:spLocks noGrp="1"/>
          </p:cNvSpPr>
          <p:nvPr>
            <p:ph type="ctrTitle"/>
          </p:nvPr>
        </p:nvSpPr>
        <p:spPr>
          <a:xfrm>
            <a:off x="158187" y="2372014"/>
            <a:ext cx="11875625" cy="1056986"/>
          </a:xfrm>
        </p:spPr>
        <p:txBody>
          <a:bodyPr/>
          <a:lstStyle/>
          <a:p>
            <a:r>
              <a:rPr lang="en-US" b="1" i="0" u="none" strike="noStrike" dirty="0">
                <a:solidFill>
                  <a:srgbClr val="000000"/>
                </a:solidFill>
                <a:effectLst/>
                <a:latin typeface="Calibri" panose="020F0502020204030204" pitchFamily="34" charset="0"/>
              </a:rPr>
              <a:t>Circular Economy Training in the Food Service Sector </a:t>
            </a:r>
            <a:r>
              <a:rPr lang="en-US" b="0" i="0" dirty="0">
                <a:solidFill>
                  <a:srgbClr val="000000"/>
                </a:solidFill>
                <a:effectLst/>
                <a:latin typeface="Calibri" panose="020F0502020204030204" pitchFamily="34" charset="0"/>
              </a:rPr>
              <a:t>​</a:t>
            </a:r>
            <a:endParaRPr lang="en-US" dirty="0"/>
          </a:p>
        </p:txBody>
      </p:sp>
      <p:sp>
        <p:nvSpPr>
          <p:cNvPr id="3" name="Subtitle 2">
            <a:extLst>
              <a:ext uri="{FF2B5EF4-FFF2-40B4-BE49-F238E27FC236}">
                <a16:creationId xmlns:a16="http://schemas.microsoft.com/office/drawing/2014/main" id="{D16E9634-0DDF-1ED2-D44F-BCD5F99151C3}"/>
              </a:ext>
            </a:extLst>
          </p:cNvPr>
          <p:cNvSpPr>
            <a:spLocks noGrp="1"/>
          </p:cNvSpPr>
          <p:nvPr>
            <p:ph type="subTitle" idx="1"/>
          </p:nvPr>
        </p:nvSpPr>
        <p:spPr>
          <a:xfrm>
            <a:off x="1524000" y="3602038"/>
            <a:ext cx="9144000" cy="796342"/>
          </a:xfrm>
        </p:spPr>
        <p:txBody>
          <a:bodyPr/>
          <a:lstStyle/>
          <a:p>
            <a:r>
              <a:rPr lang="en-US" dirty="0"/>
              <a:t>Module 6.3 Re-selling and donating</a:t>
            </a:r>
          </a:p>
        </p:txBody>
      </p:sp>
    </p:spTree>
    <p:extLst>
      <p:ext uri="{BB962C8B-B14F-4D97-AF65-F5344CB8AC3E}">
        <p14:creationId xmlns:p14="http://schemas.microsoft.com/office/powerpoint/2010/main" val="3138557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8" name="Google Shape;108;ge0ebdd3965_0_69"/>
          <p:cNvSpPr txBox="1"/>
          <p:nvPr/>
        </p:nvSpPr>
        <p:spPr>
          <a:xfrm>
            <a:off x="231494" y="120650"/>
            <a:ext cx="11527931"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4000" i="0" u="none" strike="noStrike" cap="none" dirty="0">
                <a:solidFill>
                  <a:schemeClr val="dk1"/>
                </a:solidFill>
                <a:latin typeface="+mj-lt"/>
                <a:ea typeface="Arial"/>
                <a:cs typeface="Arial"/>
                <a:sym typeface="Arial"/>
              </a:rPr>
              <a:t>6.3 Introduction – Surplus, not superfluous</a:t>
            </a:r>
            <a:endParaRPr sz="1400" i="0" u="none" strike="noStrike" cap="none" dirty="0">
              <a:solidFill>
                <a:srgbClr val="000000"/>
              </a:solidFill>
              <a:latin typeface="+mj-lt"/>
              <a:ea typeface="Arial"/>
              <a:cs typeface="Arial"/>
              <a:sym typeface="Arial"/>
            </a:endParaRPr>
          </a:p>
          <a:p>
            <a:pPr marL="0" marR="0" lvl="0" indent="0" algn="l" rtl="0">
              <a:lnSpc>
                <a:spcPct val="90000"/>
              </a:lnSpc>
              <a:spcBef>
                <a:spcPts val="0"/>
              </a:spcBef>
              <a:spcAft>
                <a:spcPts val="0"/>
              </a:spcAft>
              <a:buClr>
                <a:schemeClr val="dk1"/>
              </a:buClr>
              <a:buSzPts val="4800"/>
              <a:buFont typeface="Arial"/>
              <a:buNone/>
            </a:pPr>
            <a:endParaRPr sz="1400" i="0" u="none" strike="noStrike" cap="none" dirty="0">
              <a:solidFill>
                <a:srgbClr val="000000"/>
              </a:solidFill>
              <a:latin typeface="+mj-lt"/>
              <a:ea typeface="Arial"/>
              <a:cs typeface="Arial"/>
              <a:sym typeface="Arial"/>
            </a:endParaRPr>
          </a:p>
        </p:txBody>
      </p:sp>
      <p:sp>
        <p:nvSpPr>
          <p:cNvPr id="109" name="Google Shape;109;ge0ebdd3965_0_69"/>
          <p:cNvSpPr txBox="1"/>
          <p:nvPr/>
        </p:nvSpPr>
        <p:spPr>
          <a:xfrm>
            <a:off x="432575" y="1714509"/>
            <a:ext cx="7428093" cy="4349100"/>
          </a:xfrm>
          <a:prstGeom prst="rect">
            <a:avLst/>
          </a:prstGeom>
          <a:noFill/>
          <a:ln>
            <a:noFill/>
          </a:ln>
        </p:spPr>
        <p:txBody>
          <a:bodyPr spcFirstLastPara="1" wrap="square" lIns="91425" tIns="45700" rIns="91425" bIns="45700" anchor="t" anchorCtr="0">
            <a:noAutofit/>
          </a:bodyPr>
          <a:lstStyle/>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Often restaurants have unsold food that is still good to eat but cannot be sold as part of their normal menu or at the same price as normal. This is due to several factors, such as:</a:t>
            </a:r>
            <a:endParaRPr sz="2000" b="0" i="0" u="none" strike="noStrike" cap="none" dirty="0">
              <a:solidFill>
                <a:srgbClr val="7030A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Having fewer customers than expected.</a:t>
            </a:r>
            <a:endParaRPr sz="1400" b="0" i="0" u="none" strike="noStrike" cap="none" dirty="0">
              <a:solidFill>
                <a:srgbClr val="7030A0"/>
              </a:solidFill>
              <a:latin typeface="Arial"/>
              <a:ea typeface="Arial"/>
              <a:cs typeface="Arial"/>
              <a:sym typeface="Arial"/>
            </a:endParaRPr>
          </a:p>
          <a:p>
            <a:pPr marL="13716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Customers ordering less of certain dishes than expected.</a:t>
            </a:r>
            <a:endParaRPr sz="2000" b="0" i="0" u="none" strike="noStrike" cap="none" dirty="0">
              <a:solidFill>
                <a:srgbClr val="7030A0"/>
              </a:solidFill>
              <a:latin typeface="Arial"/>
              <a:ea typeface="Arial"/>
              <a:cs typeface="Arial"/>
              <a:sym typeface="Arial"/>
            </a:endParaRPr>
          </a:p>
          <a:p>
            <a:pPr marL="13716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Customers not wanting certain items on a set menu.</a:t>
            </a:r>
            <a:endParaRPr sz="1400" b="0" i="0" u="none" strike="noStrike" cap="none" dirty="0">
              <a:solidFill>
                <a:srgbClr val="7030A0"/>
              </a:solidFill>
              <a:latin typeface="Arial"/>
              <a:ea typeface="Arial"/>
              <a:cs typeface="Arial"/>
              <a:sym typeface="Arial"/>
            </a:endParaRPr>
          </a:p>
          <a:p>
            <a:pPr marL="457200" marR="0" lvl="0" indent="-228600" algn="l" rtl="0">
              <a:lnSpc>
                <a:spcPct val="100000"/>
              </a:lnSpc>
              <a:spcBef>
                <a:spcPts val="0"/>
              </a:spcBef>
              <a:spcAft>
                <a:spcPts val="0"/>
              </a:spcAft>
              <a:buClr>
                <a:schemeClr val="dk1"/>
              </a:buClr>
              <a:buSzPts val="1800"/>
              <a:buFont typeface="Arial"/>
              <a:buNone/>
            </a:pPr>
            <a:endParaRPr sz="2000" b="0" i="0" u="none" strike="noStrike" cap="none" dirty="0">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latin typeface="Arial"/>
              <a:ea typeface="Arial"/>
              <a:cs typeface="Arial"/>
              <a:sym typeface="Arial"/>
            </a:endParaRPr>
          </a:p>
        </p:txBody>
      </p:sp>
      <p:pic>
        <p:nvPicPr>
          <p:cNvPr id="112" name="Google Shape;112;ge0ebdd3965_0_69"/>
          <p:cNvPicPr preferRelativeResize="0"/>
          <p:nvPr/>
        </p:nvPicPr>
        <p:blipFill rotWithShape="1">
          <a:blip r:embed="rId3">
            <a:alphaModFix/>
          </a:blip>
          <a:srcRect l="1229" r="1215"/>
          <a:stretch/>
        </p:blipFill>
        <p:spPr>
          <a:xfrm>
            <a:off x="8161020" y="1714509"/>
            <a:ext cx="3598405" cy="3817611"/>
          </a:xfrm>
          <a:prstGeom prst="rect">
            <a:avLst/>
          </a:prstGeom>
          <a:noFill/>
          <a:ln>
            <a:noFill/>
          </a:ln>
        </p:spPr>
      </p:pic>
    </p:spTree>
    <p:extLst>
      <p:ext uri="{BB962C8B-B14F-4D97-AF65-F5344CB8AC3E}">
        <p14:creationId xmlns:p14="http://schemas.microsoft.com/office/powerpoint/2010/main" val="3697974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8" name="Google Shape;118;ge1cd1b665d_0_0"/>
          <p:cNvSpPr txBox="1"/>
          <p:nvPr/>
        </p:nvSpPr>
        <p:spPr>
          <a:xfrm>
            <a:off x="138896" y="12476"/>
            <a:ext cx="11093493"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Case Study – To Good To Go</a:t>
            </a:r>
            <a:endParaRPr sz="1200" i="0" u="none" strike="noStrike" cap="none" dirty="0">
              <a:solidFill>
                <a:srgbClr val="000000"/>
              </a:solidFill>
              <a:latin typeface="+mj-lt"/>
              <a:ea typeface="Arial"/>
              <a:cs typeface="Arial"/>
              <a:sym typeface="Arial"/>
            </a:endParaRPr>
          </a:p>
        </p:txBody>
      </p:sp>
      <p:sp>
        <p:nvSpPr>
          <p:cNvPr id="119" name="Google Shape;119;ge1cd1b665d_0_0"/>
          <p:cNvSpPr txBox="1"/>
          <p:nvPr/>
        </p:nvSpPr>
        <p:spPr>
          <a:xfrm>
            <a:off x="371104" y="1416950"/>
            <a:ext cx="6349735" cy="4349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000000"/>
              </a:buClr>
              <a:buSzPts val="2800"/>
              <a:buFont typeface="Arial"/>
              <a:buNone/>
            </a:pPr>
            <a:endParaRPr sz="2000" b="1" i="0" u="none" strike="noStrike" cap="none" dirty="0">
              <a:solidFill>
                <a:srgbClr val="7030A0"/>
              </a:solidFill>
              <a:latin typeface="Arial"/>
              <a:ea typeface="Arial"/>
              <a:cs typeface="Arial"/>
              <a:sym typeface="Arial"/>
            </a:endParaRPr>
          </a:p>
          <a:p>
            <a:pPr marL="457200" marR="0" lvl="0" indent="-342900" algn="l" rtl="0">
              <a:lnSpc>
                <a:spcPct val="9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“Too Good To Go” is a mobile application which connects customers to restaurants and shops with an unsold food surplus. The company was founded in Denmark in 2015 and is now present in several European cities.</a:t>
            </a:r>
            <a:endParaRPr sz="20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9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The application keeps customers up-to-date with offers of surplus food available to customers at a reduced price in their local area.  </a:t>
            </a:r>
            <a:endParaRPr sz="1400" b="0" i="0" u="none" strike="noStrike" cap="none" dirty="0">
              <a:solidFill>
                <a:srgbClr val="7030A0"/>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9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"Too Good To Go” also offers recipes, tips and tricks for avoiding food waste on their own website and various social media platforms.</a:t>
            </a:r>
            <a:endParaRPr sz="1400" b="0" i="0" u="none" strike="noStrike" cap="none" dirty="0">
              <a:solidFill>
                <a:srgbClr val="7030A0"/>
              </a:solidFill>
              <a:latin typeface="Arial"/>
              <a:ea typeface="Arial"/>
              <a:cs typeface="Arial"/>
              <a:sym typeface="Arial"/>
            </a:endParaRPr>
          </a:p>
          <a:p>
            <a:pPr marL="457200" marR="0" lvl="0" indent="-228600" algn="l" rtl="0">
              <a:lnSpc>
                <a:spcPct val="90000"/>
              </a:lnSpc>
              <a:spcBef>
                <a:spcPts val="0"/>
              </a:spcBef>
              <a:spcAft>
                <a:spcPts val="0"/>
              </a:spcAft>
              <a:buClr>
                <a:schemeClr val="dk1"/>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latin typeface="Aria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latin typeface="Aria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latin typeface="Arial"/>
              <a:ea typeface="Arial"/>
              <a:cs typeface="Arial"/>
              <a:sym typeface="Arial"/>
            </a:endParaRPr>
          </a:p>
        </p:txBody>
      </p:sp>
      <p:pic>
        <p:nvPicPr>
          <p:cNvPr id="120" name="Google Shape;120;ge1cd1b665d_0_0"/>
          <p:cNvPicPr preferRelativeResize="0"/>
          <p:nvPr/>
        </p:nvPicPr>
        <p:blipFill rotWithShape="1">
          <a:blip r:embed="rId3">
            <a:alphaModFix/>
          </a:blip>
          <a:srcRect/>
          <a:stretch/>
        </p:blipFill>
        <p:spPr>
          <a:xfrm>
            <a:off x="7865760" y="1714505"/>
            <a:ext cx="3345025" cy="3428989"/>
          </a:xfrm>
          <a:prstGeom prst="rect">
            <a:avLst/>
          </a:prstGeom>
          <a:noFill/>
          <a:ln>
            <a:noFill/>
          </a:ln>
        </p:spPr>
      </p:pic>
    </p:spTree>
    <p:extLst>
      <p:ext uri="{BB962C8B-B14F-4D97-AF65-F5344CB8AC3E}">
        <p14:creationId xmlns:p14="http://schemas.microsoft.com/office/powerpoint/2010/main" val="19271699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gddf101d2bc_0_1"/>
          <p:cNvSpPr txBox="1"/>
          <p:nvPr/>
        </p:nvSpPr>
        <p:spPr>
          <a:xfrm>
            <a:off x="92597" y="0"/>
            <a:ext cx="11330961"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Too Good To Go – Benefits </a:t>
            </a:r>
            <a:endParaRPr sz="1200" i="0" u="none" strike="noStrike" cap="none" dirty="0">
              <a:solidFill>
                <a:srgbClr val="000000"/>
              </a:solidFill>
              <a:latin typeface="+mj-lt"/>
              <a:ea typeface="Arial"/>
              <a:cs typeface="Arial"/>
              <a:sym typeface="Arial"/>
            </a:endParaRPr>
          </a:p>
        </p:txBody>
      </p:sp>
      <p:sp>
        <p:nvSpPr>
          <p:cNvPr id="127" name="Google Shape;127;gddf101d2bc_0_1"/>
          <p:cNvSpPr txBox="1"/>
          <p:nvPr/>
        </p:nvSpPr>
        <p:spPr>
          <a:xfrm>
            <a:off x="596574" y="1483553"/>
            <a:ext cx="6924365" cy="43491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Re-selling using “Too Good To Go” is beneficial for businesses in that it avoids lost revenue from unsold goods. Collaboration with the platform is also good for a company’s image at a time when customers are increasingly concerned about the environment.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Re-selling surplus food with the app obviously reduces food waste directly.  However, re-selling using this application also reduces food waste indirectly.  </a:t>
            </a:r>
            <a:endParaRPr sz="14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Collaborating with the application gives customers the benefit of reduced prices.  It also connects consumers with an </a:t>
            </a:r>
            <a:r>
              <a:rPr lang="en-US" sz="2000" b="0" i="0" u="none" strike="noStrike" cap="none" dirty="0" err="1">
                <a:solidFill>
                  <a:srgbClr val="7030A0"/>
                </a:solidFill>
                <a:ea typeface="Arial"/>
                <a:cs typeface="Arial"/>
                <a:sym typeface="Arial"/>
              </a:rPr>
              <a:t>organisation</a:t>
            </a:r>
            <a:r>
              <a:rPr lang="en-US" sz="2000" b="0" i="0" u="none" strike="noStrike" cap="none" dirty="0">
                <a:solidFill>
                  <a:srgbClr val="7030A0"/>
                </a:solidFill>
                <a:ea typeface="Arial"/>
                <a:cs typeface="Arial"/>
                <a:sym typeface="Arial"/>
              </a:rPr>
              <a:t> that provides a wealth of information on how to avoid food waste.</a:t>
            </a:r>
            <a:endParaRPr sz="14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28" name="Google Shape;128;gddf101d2bc_0_1"/>
          <p:cNvPicPr preferRelativeResize="0"/>
          <p:nvPr/>
        </p:nvPicPr>
        <p:blipFill rotWithShape="1">
          <a:blip r:embed="rId3">
            <a:alphaModFix/>
          </a:blip>
          <a:srcRect l="3787" r="3797"/>
          <a:stretch/>
        </p:blipFill>
        <p:spPr>
          <a:xfrm>
            <a:off x="8414400" y="1943609"/>
            <a:ext cx="3345026" cy="3428989"/>
          </a:xfrm>
          <a:prstGeom prst="rect">
            <a:avLst/>
          </a:prstGeom>
          <a:noFill/>
          <a:ln>
            <a:noFill/>
          </a:ln>
        </p:spPr>
      </p:pic>
    </p:spTree>
    <p:extLst>
      <p:ext uri="{BB962C8B-B14F-4D97-AF65-F5344CB8AC3E}">
        <p14:creationId xmlns:p14="http://schemas.microsoft.com/office/powerpoint/2010/main" val="32372514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4" name="Google Shape;134;gddf101d2bc_0_10"/>
          <p:cNvSpPr txBox="1"/>
          <p:nvPr/>
        </p:nvSpPr>
        <p:spPr>
          <a:xfrm>
            <a:off x="0" y="0"/>
            <a:ext cx="10555408"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a:solidFill>
                  <a:schemeClr val="dk1"/>
                </a:solidFill>
                <a:latin typeface="+mj-lt"/>
                <a:ea typeface="Arial"/>
                <a:cs typeface="Arial"/>
                <a:sym typeface="Arial"/>
              </a:rPr>
              <a:t>Too Good To Go – Results (UK) </a:t>
            </a:r>
            <a:endParaRPr sz="1200" i="0" u="none" strike="noStrike" cap="none">
              <a:solidFill>
                <a:srgbClr val="000000"/>
              </a:solidFill>
              <a:latin typeface="+mj-lt"/>
              <a:ea typeface="Arial"/>
              <a:cs typeface="Arial"/>
              <a:sym typeface="Arial"/>
            </a:endParaRPr>
          </a:p>
        </p:txBody>
      </p:sp>
      <p:sp>
        <p:nvSpPr>
          <p:cNvPr id="135" name="Google Shape;135;gddf101d2bc_0_10"/>
          <p:cNvSpPr txBox="1"/>
          <p:nvPr/>
        </p:nvSpPr>
        <p:spPr>
          <a:xfrm>
            <a:off x="212654" y="1362900"/>
            <a:ext cx="6108903" cy="3925274"/>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800100" marR="0" lvl="0" indent="-342900" algn="l" rtl="0">
              <a:lnSpc>
                <a:spcPct val="100000"/>
              </a:lnSpc>
              <a:spcBef>
                <a:spcPts val="0"/>
              </a:spcBef>
              <a:spcAft>
                <a:spcPts val="0"/>
              </a:spcAft>
              <a:buClr>
                <a:srgbClr val="000000"/>
              </a:buClr>
              <a:buSzPts val="1800"/>
              <a:buFont typeface="Arial"/>
              <a:buChar char="•"/>
            </a:pPr>
            <a:r>
              <a:rPr lang="en-US" sz="2000" b="0" i="0" u="none" strike="noStrike" cap="none" dirty="0">
                <a:solidFill>
                  <a:srgbClr val="7030A0"/>
                </a:solidFill>
                <a:ea typeface="Arial"/>
                <a:cs typeface="Arial"/>
                <a:sym typeface="Arial"/>
              </a:rPr>
              <a:t>5800 UK pubs and restaurants use the app to save everything from surplus beer to unsold hot meals, all while finding new customers: 76% of users who discover businesses through Too Good To Go will return as regulars.</a:t>
            </a:r>
            <a:endParaRPr sz="1400" b="0" i="0" u="none" strike="noStrike" cap="none" dirty="0">
              <a:solidFill>
                <a:srgbClr val="7030A0"/>
              </a:solidFill>
              <a:ea typeface="Arial"/>
              <a:cs typeface="Arial"/>
              <a:sym typeface="Arial"/>
            </a:endParaRPr>
          </a:p>
          <a:p>
            <a:pPr marL="800100" marR="0" lvl="0" indent="-22860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800100" marR="0" lvl="0" indent="-342900" algn="l" rtl="0">
              <a:lnSpc>
                <a:spcPct val="100000"/>
              </a:lnSpc>
              <a:spcBef>
                <a:spcPts val="0"/>
              </a:spcBef>
              <a:spcAft>
                <a:spcPts val="0"/>
              </a:spcAft>
              <a:buClr>
                <a:srgbClr val="000000"/>
              </a:buClr>
              <a:buSzPts val="1800"/>
              <a:buFont typeface="Arial"/>
              <a:buChar char="•"/>
            </a:pPr>
            <a:r>
              <a:rPr lang="en-US" sz="2000" b="0" i="0" u="none" strike="noStrike" cap="none" dirty="0">
                <a:solidFill>
                  <a:srgbClr val="7030A0"/>
                </a:solidFill>
                <a:ea typeface="Arial"/>
                <a:cs typeface="Arial"/>
                <a:sym typeface="Arial"/>
              </a:rPr>
              <a:t>6.7 million users</a:t>
            </a:r>
            <a:endParaRPr sz="1400" b="0" i="0" u="none" strike="noStrike" cap="none" dirty="0">
              <a:solidFill>
                <a:srgbClr val="7030A0"/>
              </a:solidFill>
              <a:ea typeface="Arial"/>
              <a:cs typeface="Arial"/>
              <a:sym typeface="Arial"/>
            </a:endParaRPr>
          </a:p>
          <a:p>
            <a:pPr marL="800100" marR="0" lvl="0" indent="-22860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800100" marR="0" lvl="0" indent="-342900" algn="l" rtl="0">
              <a:lnSpc>
                <a:spcPct val="100000"/>
              </a:lnSpc>
              <a:spcBef>
                <a:spcPts val="0"/>
              </a:spcBef>
              <a:spcAft>
                <a:spcPts val="0"/>
              </a:spcAft>
              <a:buClr>
                <a:srgbClr val="000000"/>
              </a:buClr>
              <a:buSzPts val="1800"/>
              <a:buFont typeface="Arial"/>
              <a:buChar char="•"/>
            </a:pPr>
            <a:r>
              <a:rPr lang="en-US" sz="2000" b="0" i="0" u="none" strike="noStrike" cap="none" dirty="0">
                <a:solidFill>
                  <a:srgbClr val="7030A0"/>
                </a:solidFill>
                <a:ea typeface="Arial"/>
                <a:cs typeface="Arial"/>
                <a:sym typeface="Arial"/>
              </a:rPr>
              <a:t>32,803,411 kg of food saved from restaurant so far</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3" name="Online Media 2">
            <a:hlinkClick r:id="" action="ppaction://media"/>
            <a:extLst>
              <a:ext uri="{FF2B5EF4-FFF2-40B4-BE49-F238E27FC236}">
                <a16:creationId xmlns:a16="http://schemas.microsoft.com/office/drawing/2014/main" id="{AE783539-94EF-256C-9AC5-831830F9ADA1}"/>
              </a:ext>
            </a:extLst>
          </p:cNvPr>
          <p:cNvPicPr>
            <a:picLocks noRot="1" noChangeAspect="1"/>
          </p:cNvPicPr>
          <p:nvPr>
            <a:videoFile r:link="rId1"/>
          </p:nvPr>
        </p:nvPicPr>
        <p:blipFill>
          <a:blip r:embed="rId4"/>
          <a:stretch>
            <a:fillRect/>
          </a:stretch>
        </p:blipFill>
        <p:spPr>
          <a:xfrm>
            <a:off x="7307406" y="1623368"/>
            <a:ext cx="4425012" cy="2500132"/>
          </a:xfrm>
          <a:prstGeom prst="rect">
            <a:avLst/>
          </a:prstGeom>
          <a:ln w="76200">
            <a:solidFill>
              <a:srgbClr val="7030A0"/>
            </a:solidFill>
          </a:ln>
        </p:spPr>
      </p:pic>
      <p:sp>
        <p:nvSpPr>
          <p:cNvPr id="5" name="TextBox 4">
            <a:extLst>
              <a:ext uri="{FF2B5EF4-FFF2-40B4-BE49-F238E27FC236}">
                <a16:creationId xmlns:a16="http://schemas.microsoft.com/office/drawing/2014/main" id="{FEE5E26B-9896-5474-286A-0CBAFA1E59BF}"/>
              </a:ext>
            </a:extLst>
          </p:cNvPr>
          <p:cNvSpPr txBox="1"/>
          <p:nvPr/>
        </p:nvSpPr>
        <p:spPr>
          <a:xfrm>
            <a:off x="6406323" y="4409992"/>
            <a:ext cx="6227178" cy="215444"/>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600"/>
              <a:buFont typeface="Arial"/>
              <a:buNone/>
            </a:pPr>
            <a:r>
              <a:rPr lang="en-US" sz="800" b="0" i="0" u="none" strike="noStrike" cap="none" dirty="0">
                <a:solidFill>
                  <a:schemeClr val="dk1"/>
                </a:solidFill>
                <a:latin typeface="Arial"/>
                <a:ea typeface="Arial"/>
                <a:cs typeface="Arial"/>
                <a:sym typeface="Arial"/>
                <a:hlinkClick r:id="rId5"/>
              </a:rPr>
              <a:t>The video provides an example of the informative material that Too Good To Go provides about food waste.</a:t>
            </a:r>
            <a:endParaRPr lang="en-US" sz="7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773766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4" name="Google Shape;154;ge1bc268710_0_0"/>
          <p:cNvSpPr txBox="1"/>
          <p:nvPr/>
        </p:nvSpPr>
        <p:spPr>
          <a:xfrm>
            <a:off x="115747" y="0"/>
            <a:ext cx="11643679" cy="1362900"/>
          </a:xfrm>
          <a:prstGeom prst="rect">
            <a:avLst/>
          </a:prstGeom>
          <a:noFill/>
          <a:ln>
            <a:noFill/>
          </a:ln>
        </p:spPr>
        <p:txBody>
          <a:bodyPr spcFirstLastPara="1" wrap="square" lIns="91425" tIns="45700" rIns="91425" bIns="45700" anchor="ctr" anchorCtr="0">
            <a:normAutofit/>
          </a:bodyPr>
          <a:lstStyle/>
          <a:p>
            <a:pPr marL="0" marR="0" lvl="0" indent="0" rtl="0">
              <a:lnSpc>
                <a:spcPct val="100000"/>
              </a:lnSpc>
              <a:spcBef>
                <a:spcPts val="0"/>
              </a:spcBef>
              <a:spcAft>
                <a:spcPts val="0"/>
              </a:spcAft>
              <a:buClr>
                <a:srgbClr val="000000"/>
              </a:buClr>
              <a:buSzPct val="63063"/>
              <a:buFont typeface="Arial"/>
              <a:buNone/>
            </a:pPr>
            <a:r>
              <a:rPr lang="en-US" sz="4800" b="1" i="0" u="none" strike="noStrike" cap="none" dirty="0">
                <a:solidFill>
                  <a:schemeClr val="dk1"/>
                </a:solidFill>
                <a:latin typeface="+mj-lt"/>
                <a:ea typeface="Arial"/>
                <a:cs typeface="Arial"/>
                <a:sym typeface="Arial"/>
              </a:rPr>
              <a:t>Case Study: “Barcelona </a:t>
            </a:r>
            <a:r>
              <a:rPr lang="en-US" sz="4800" b="1" i="0" u="none" strike="noStrike" cap="none" dirty="0" err="1">
                <a:solidFill>
                  <a:schemeClr val="dk1"/>
                </a:solidFill>
                <a:latin typeface="+mj-lt"/>
                <a:ea typeface="Arial"/>
                <a:cs typeface="Arial"/>
                <a:sym typeface="Arial"/>
              </a:rPr>
              <a:t>comparteix</a:t>
            </a:r>
            <a:r>
              <a:rPr lang="en-US" sz="4800" b="1" i="0" u="none" strike="noStrike" cap="none" dirty="0">
                <a:solidFill>
                  <a:schemeClr val="dk1"/>
                </a:solidFill>
                <a:latin typeface="+mj-lt"/>
                <a:ea typeface="Arial"/>
                <a:cs typeface="Arial"/>
                <a:sym typeface="Arial"/>
              </a:rPr>
              <a:t> </a:t>
            </a:r>
            <a:r>
              <a:rPr lang="en-US" sz="4800" b="1" i="0" u="none" strike="noStrike" cap="none" dirty="0" err="1">
                <a:solidFill>
                  <a:schemeClr val="dk1"/>
                </a:solidFill>
                <a:latin typeface="+mj-lt"/>
                <a:ea typeface="Arial"/>
                <a:cs typeface="Arial"/>
                <a:sym typeface="Arial"/>
              </a:rPr>
              <a:t>el</a:t>
            </a:r>
            <a:r>
              <a:rPr lang="en-US" sz="4800" b="1" i="0" u="none" strike="noStrike" cap="none" dirty="0">
                <a:solidFill>
                  <a:schemeClr val="dk1"/>
                </a:solidFill>
                <a:latin typeface="+mj-lt"/>
                <a:ea typeface="Arial"/>
                <a:cs typeface="Arial"/>
                <a:sym typeface="Arial"/>
              </a:rPr>
              <a:t> </a:t>
            </a:r>
            <a:r>
              <a:rPr lang="en-US" sz="4800" b="1" i="0" u="none" strike="noStrike" cap="none" dirty="0" err="1">
                <a:solidFill>
                  <a:schemeClr val="dk1"/>
                </a:solidFill>
                <a:latin typeface="+mj-lt"/>
                <a:ea typeface="Arial"/>
                <a:cs typeface="Arial"/>
                <a:sym typeface="Arial"/>
              </a:rPr>
              <a:t>menjar</a:t>
            </a:r>
            <a:r>
              <a:rPr lang="en-US" sz="4800" b="1" i="0" u="none" strike="noStrike" cap="none" dirty="0">
                <a:solidFill>
                  <a:schemeClr val="dk1"/>
                </a:solidFill>
                <a:latin typeface="+mj-lt"/>
                <a:ea typeface="Arial"/>
                <a:cs typeface="Arial"/>
                <a:sym typeface="Arial"/>
              </a:rPr>
              <a:t>”</a:t>
            </a:r>
            <a:endParaRPr sz="1400" b="0" i="0" u="none" strike="noStrike" cap="none" dirty="0">
              <a:solidFill>
                <a:srgbClr val="000000"/>
              </a:solidFill>
              <a:latin typeface="+mj-lt"/>
              <a:ea typeface="Arial"/>
              <a:cs typeface="Arial"/>
              <a:sym typeface="Arial"/>
            </a:endParaRPr>
          </a:p>
        </p:txBody>
      </p:sp>
      <p:sp>
        <p:nvSpPr>
          <p:cNvPr id="155" name="Google Shape;155;ge1bc268710_0_0"/>
          <p:cNvSpPr txBox="1"/>
          <p:nvPr/>
        </p:nvSpPr>
        <p:spPr>
          <a:xfrm>
            <a:off x="0" y="1254450"/>
            <a:ext cx="7052732" cy="43491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A great option for restaurants, hotels or supermarkets dealing with surplus food is to donate it to those in need.</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rgbClr val="000000"/>
              </a:buClr>
              <a:buSzPts val="1800"/>
              <a:buFont typeface="Arial"/>
              <a:buChar char="•"/>
            </a:pPr>
            <a:r>
              <a:rPr lang="en-US" sz="2000" b="0" i="0" u="none" strike="noStrike" cap="none" dirty="0">
                <a:solidFill>
                  <a:srgbClr val="7030A0"/>
                </a:solidFill>
                <a:ea typeface="Arial"/>
                <a:cs typeface="Arial"/>
                <a:sym typeface="Arial"/>
              </a:rPr>
              <a:t>“Barcelona </a:t>
            </a:r>
            <a:r>
              <a:rPr lang="en-US" sz="2000" b="0" i="0" u="none" strike="noStrike" cap="none" dirty="0" err="1">
                <a:solidFill>
                  <a:srgbClr val="7030A0"/>
                </a:solidFill>
                <a:ea typeface="Arial"/>
                <a:cs typeface="Arial"/>
                <a:sym typeface="Arial"/>
              </a:rPr>
              <a:t>comparteix</a:t>
            </a:r>
            <a:r>
              <a:rPr lang="en-US" sz="2000" b="0" i="0" u="none" strike="noStrike" cap="none" dirty="0">
                <a:solidFill>
                  <a:srgbClr val="7030A0"/>
                </a:solidFill>
                <a:ea typeface="Arial"/>
                <a:cs typeface="Arial"/>
                <a:sym typeface="Arial"/>
              </a:rPr>
              <a:t> </a:t>
            </a:r>
            <a:r>
              <a:rPr lang="en-US" sz="2000" b="0" i="0" u="none" strike="noStrike" cap="none" dirty="0" err="1">
                <a:solidFill>
                  <a:srgbClr val="7030A0"/>
                </a:solidFill>
                <a:ea typeface="Arial"/>
                <a:cs typeface="Arial"/>
                <a:sym typeface="Arial"/>
              </a:rPr>
              <a:t>el</a:t>
            </a:r>
            <a:r>
              <a:rPr lang="en-US" sz="2000" b="0" i="0" u="none" strike="noStrike" cap="none" dirty="0">
                <a:solidFill>
                  <a:srgbClr val="7030A0"/>
                </a:solidFill>
                <a:ea typeface="Arial"/>
                <a:cs typeface="Arial"/>
                <a:sym typeface="Arial"/>
              </a:rPr>
              <a:t> </a:t>
            </a:r>
            <a:r>
              <a:rPr lang="en-US" sz="2000" b="0" i="0" u="none" strike="noStrike" cap="none" dirty="0" err="1">
                <a:solidFill>
                  <a:srgbClr val="7030A0"/>
                </a:solidFill>
                <a:ea typeface="Arial"/>
                <a:cs typeface="Arial"/>
                <a:sym typeface="Arial"/>
              </a:rPr>
              <a:t>menjar</a:t>
            </a:r>
            <a:r>
              <a:rPr lang="en-US" sz="2000" b="0" i="0" u="none" strike="noStrike" cap="none" dirty="0">
                <a:solidFill>
                  <a:srgbClr val="7030A0"/>
                </a:solidFill>
                <a:ea typeface="Arial"/>
                <a:cs typeface="Arial"/>
                <a:sym typeface="Arial"/>
              </a:rPr>
              <a:t>” (Barcelona shares food) is a project promoted by the NGO “</a:t>
            </a:r>
            <a:r>
              <a:rPr lang="en-US" sz="2000" b="0" i="0" u="none" strike="noStrike" cap="none" dirty="0" err="1">
                <a:solidFill>
                  <a:srgbClr val="7030A0"/>
                </a:solidFill>
                <a:highlight>
                  <a:srgbClr val="FFFFFF"/>
                </a:highlight>
                <a:ea typeface="Arial"/>
                <a:cs typeface="Arial"/>
                <a:sym typeface="Arial"/>
              </a:rPr>
              <a:t>Nutrición</a:t>
            </a:r>
            <a:r>
              <a:rPr lang="en-US" sz="2000" b="0" i="0" u="none" strike="noStrike" cap="none" dirty="0">
                <a:solidFill>
                  <a:srgbClr val="7030A0"/>
                </a:solidFill>
                <a:highlight>
                  <a:srgbClr val="FFFFFF"/>
                </a:highlight>
                <a:ea typeface="Arial"/>
                <a:cs typeface="Arial"/>
                <a:sym typeface="Arial"/>
              </a:rPr>
              <a:t> sin </a:t>
            </a:r>
            <a:r>
              <a:rPr lang="en-US" sz="2000" b="0" i="0" u="none" strike="noStrike" cap="none" dirty="0" err="1">
                <a:solidFill>
                  <a:srgbClr val="7030A0"/>
                </a:solidFill>
                <a:highlight>
                  <a:srgbClr val="FFFFFF"/>
                </a:highlight>
                <a:ea typeface="Arial"/>
                <a:cs typeface="Arial"/>
                <a:sym typeface="Arial"/>
              </a:rPr>
              <a:t>fronteras</a:t>
            </a:r>
            <a:r>
              <a:rPr lang="en-US" sz="2000" b="0" i="0" u="none" strike="noStrike" cap="none" dirty="0">
                <a:solidFill>
                  <a:srgbClr val="7030A0"/>
                </a:solidFill>
                <a:highlight>
                  <a:srgbClr val="FFFFFF"/>
                </a:highlight>
                <a:ea typeface="Arial"/>
                <a:cs typeface="Arial"/>
                <a:sym typeface="Arial"/>
              </a:rPr>
              <a:t>” (Nutrition Without Borders).</a:t>
            </a:r>
            <a:endParaRPr sz="1400" b="0" i="0" u="none" strike="noStrike" cap="none" dirty="0">
              <a:solidFill>
                <a:srgbClr val="7030A0"/>
              </a:solidFill>
              <a:ea typeface="Arial"/>
              <a:cs typeface="Arial"/>
              <a:sym typeface="Arial"/>
            </a:endParaRPr>
          </a:p>
          <a:p>
            <a:pPr marL="400050" marR="0" lvl="0" indent="-17145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highlight>
                <a:srgbClr val="FFFFFF"/>
              </a:highlight>
              <a:ea typeface="Arial"/>
              <a:cs typeface="Arial"/>
              <a:sym typeface="Arial"/>
            </a:endParaRPr>
          </a:p>
          <a:p>
            <a:pPr marL="400050" marR="0" lvl="0" indent="-285750" algn="l" rtl="0">
              <a:lnSpc>
                <a:spcPct val="100000"/>
              </a:lnSpc>
              <a:spcBef>
                <a:spcPts val="0"/>
              </a:spcBef>
              <a:spcAft>
                <a:spcPts val="0"/>
              </a:spcAft>
              <a:buClr>
                <a:srgbClr val="000000"/>
              </a:buClr>
              <a:buSzPts val="1800"/>
              <a:buFont typeface="Arial"/>
              <a:buChar char="•"/>
            </a:pPr>
            <a:r>
              <a:rPr lang="en-US" sz="2000" b="0" i="0" u="none" strike="noStrike" cap="none" dirty="0">
                <a:solidFill>
                  <a:srgbClr val="7030A0"/>
                </a:solidFill>
                <a:ea typeface="Arial"/>
                <a:cs typeface="Arial"/>
                <a:sym typeface="Arial"/>
              </a:rPr>
              <a:t>“Barcelona </a:t>
            </a:r>
            <a:r>
              <a:rPr lang="en-US" sz="2000" b="0" i="0" u="none" strike="noStrike" cap="none" dirty="0" err="1">
                <a:solidFill>
                  <a:srgbClr val="7030A0"/>
                </a:solidFill>
                <a:ea typeface="Arial"/>
                <a:cs typeface="Arial"/>
                <a:sym typeface="Arial"/>
              </a:rPr>
              <a:t>comparteix</a:t>
            </a:r>
            <a:r>
              <a:rPr lang="en-US" sz="2000" b="0" i="0" u="none" strike="noStrike" cap="none" dirty="0">
                <a:solidFill>
                  <a:srgbClr val="7030A0"/>
                </a:solidFill>
                <a:ea typeface="Arial"/>
                <a:cs typeface="Arial"/>
                <a:sym typeface="Arial"/>
              </a:rPr>
              <a:t> </a:t>
            </a:r>
            <a:r>
              <a:rPr lang="en-US" sz="2000" b="0" i="0" u="none" strike="noStrike" cap="none" dirty="0" err="1">
                <a:solidFill>
                  <a:srgbClr val="7030A0"/>
                </a:solidFill>
                <a:ea typeface="Arial"/>
                <a:cs typeface="Arial"/>
                <a:sym typeface="Arial"/>
              </a:rPr>
              <a:t>el</a:t>
            </a:r>
            <a:r>
              <a:rPr lang="en-US" sz="2000" b="0" i="0" u="none" strike="noStrike" cap="none" dirty="0">
                <a:solidFill>
                  <a:srgbClr val="7030A0"/>
                </a:solidFill>
                <a:ea typeface="Arial"/>
                <a:cs typeface="Arial"/>
                <a:sym typeface="Arial"/>
              </a:rPr>
              <a:t> </a:t>
            </a:r>
            <a:r>
              <a:rPr lang="en-US" sz="2000" b="0" i="0" u="none" strike="noStrike" cap="none" dirty="0" err="1">
                <a:solidFill>
                  <a:srgbClr val="7030A0"/>
                </a:solidFill>
                <a:ea typeface="Arial"/>
                <a:cs typeface="Arial"/>
                <a:sym typeface="Arial"/>
              </a:rPr>
              <a:t>menjar</a:t>
            </a:r>
            <a:r>
              <a:rPr lang="en-US" sz="2000" b="0" i="0" u="none" strike="noStrike" cap="none" dirty="0">
                <a:solidFill>
                  <a:srgbClr val="7030A0"/>
                </a:solidFill>
                <a:ea typeface="Arial"/>
                <a:cs typeface="Arial"/>
                <a:sym typeface="Arial"/>
              </a:rPr>
              <a:t>” collects surplus food from four and five-star hotels in Barcelona to distribute it among </a:t>
            </a:r>
            <a:r>
              <a:rPr lang="en-US" sz="2000" b="0" i="0" u="none" strike="noStrike" cap="none" dirty="0" err="1">
                <a:solidFill>
                  <a:srgbClr val="7030A0"/>
                </a:solidFill>
                <a:ea typeface="Arial"/>
                <a:cs typeface="Arial"/>
                <a:sym typeface="Arial"/>
              </a:rPr>
              <a:t>organisations</a:t>
            </a:r>
            <a:r>
              <a:rPr lang="en-US" sz="2000" b="0" i="0" u="none" strike="noStrike" cap="none" dirty="0">
                <a:solidFill>
                  <a:srgbClr val="7030A0"/>
                </a:solidFill>
                <a:ea typeface="Arial"/>
                <a:cs typeface="Arial"/>
                <a:sym typeface="Arial"/>
              </a:rPr>
              <a:t> which help those in need.</a:t>
            </a:r>
            <a:endParaRPr sz="1400" b="0" i="0" u="none" strike="noStrike" cap="none" dirty="0">
              <a:solidFill>
                <a:srgbClr val="7030A0"/>
              </a:solidFill>
              <a:ea typeface="Arial"/>
              <a:cs typeface="Arial"/>
              <a:sym typeface="Arial"/>
            </a:endParaRPr>
          </a:p>
          <a:p>
            <a:pPr marL="400050" marR="0" lvl="0" indent="-17145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rgbClr val="000000"/>
              </a:buClr>
              <a:buSzPts val="1800"/>
              <a:buFont typeface="Arial"/>
              <a:buChar char="•"/>
            </a:pPr>
            <a:r>
              <a:rPr lang="en-US" sz="2000" b="0" i="0" u="none" strike="noStrike" cap="none" dirty="0">
                <a:solidFill>
                  <a:srgbClr val="7030A0"/>
                </a:solidFill>
                <a:ea typeface="Arial"/>
                <a:cs typeface="Arial"/>
                <a:sym typeface="Arial"/>
              </a:rPr>
              <a:t>Since the beginning of the project, 70,000 kg of cooked, healthy meals have been recovered and distributed via 15 charitable </a:t>
            </a:r>
            <a:r>
              <a:rPr lang="en-US" sz="2000" b="0" i="0" u="none" strike="noStrike" cap="none" dirty="0" err="1">
                <a:solidFill>
                  <a:srgbClr val="7030A0"/>
                </a:solidFill>
                <a:ea typeface="Arial"/>
                <a:cs typeface="Arial"/>
                <a:sym typeface="Arial"/>
              </a:rPr>
              <a:t>organisations</a:t>
            </a:r>
            <a:r>
              <a:rPr lang="en-US" sz="2000" b="0" i="0" u="none" strike="noStrike" cap="none" dirty="0">
                <a:solidFill>
                  <a:srgbClr val="7030A0"/>
                </a:solidFill>
                <a:ea typeface="Arial"/>
                <a:cs typeface="Arial"/>
                <a:sym typeface="Arial"/>
              </a:rPr>
              <a:t> to more than 52,000 people per year.</a:t>
            </a:r>
            <a:endParaRPr sz="2000" b="0" i="0" u="none" strike="noStrike" cap="none" baseline="30000" dirty="0">
              <a:solidFill>
                <a:srgbClr val="7030A0"/>
              </a:solidFill>
              <a:highlight>
                <a:srgbClr val="FFFFFF"/>
              </a:highlight>
              <a:ea typeface="Arial"/>
              <a:cs typeface="Arial"/>
              <a:sym typeface="Arial"/>
            </a:endParaRPr>
          </a:p>
          <a:p>
            <a:pPr marL="400050" marR="0" lvl="0" indent="-17145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highlight>
                <a:srgbClr val="FFFFFF"/>
              </a:highlight>
              <a:ea typeface="Arial"/>
              <a:cs typeface="Arial"/>
              <a:sym typeface="Arial"/>
            </a:endParaRPr>
          </a:p>
          <a:p>
            <a:pPr marL="400050" marR="0" lvl="0" indent="-17145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highlight>
                <a:srgbClr val="FFFFFF"/>
              </a:highlight>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highlight>
                <a:srgbClr val="FFFFFF"/>
              </a:highlight>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56" name="Google Shape;156;ge1bc268710_0_0"/>
          <p:cNvPicPr preferRelativeResize="0"/>
          <p:nvPr/>
        </p:nvPicPr>
        <p:blipFill rotWithShape="1">
          <a:blip r:embed="rId3">
            <a:alphaModFix/>
          </a:blip>
          <a:srcRect l="1229" r="1215"/>
          <a:stretch/>
        </p:blipFill>
        <p:spPr>
          <a:xfrm>
            <a:off x="8006527" y="1812983"/>
            <a:ext cx="3572029" cy="3687485"/>
          </a:xfrm>
          <a:prstGeom prst="rect">
            <a:avLst/>
          </a:prstGeom>
          <a:noFill/>
          <a:ln>
            <a:noFill/>
          </a:ln>
        </p:spPr>
      </p:pic>
      <p:sp>
        <p:nvSpPr>
          <p:cNvPr id="157" name="Google Shape;157;ge1bc268710_0_0"/>
          <p:cNvSpPr txBox="1"/>
          <p:nvPr/>
        </p:nvSpPr>
        <p:spPr>
          <a:xfrm>
            <a:off x="8006527" y="6119367"/>
            <a:ext cx="2924070" cy="73863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dk1"/>
                </a:solidFill>
                <a:latin typeface="Arial"/>
                <a:ea typeface="Arial"/>
                <a:cs typeface="Arial"/>
                <a:sym typeface="Arial"/>
              </a:rPr>
              <a:t>Source</a:t>
            </a:r>
            <a:r>
              <a:rPr lang="en-US" sz="12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 NSF - BCN comparteix el menjar - Lilo</a:t>
            </a:r>
            <a:endParaRPr sz="12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314847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ge12ea6595a_0_45"/>
          <p:cNvSpPr txBox="1"/>
          <p:nvPr/>
        </p:nvSpPr>
        <p:spPr>
          <a:xfrm>
            <a:off x="213331" y="-22039"/>
            <a:ext cx="8434500"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a:solidFill>
                  <a:schemeClr val="dk1"/>
                </a:solidFill>
                <a:latin typeface="+mj-lt"/>
                <a:ea typeface="Arial"/>
                <a:cs typeface="Arial"/>
                <a:sym typeface="Arial"/>
              </a:rPr>
              <a:t>Conclusions </a:t>
            </a:r>
            <a:endParaRPr sz="1400" i="0" u="none" strike="noStrike" cap="none">
              <a:solidFill>
                <a:srgbClr val="000000"/>
              </a:solidFill>
              <a:latin typeface="+mj-lt"/>
              <a:ea typeface="Arial"/>
              <a:cs typeface="Arial"/>
              <a:sym typeface="Arial"/>
            </a:endParaRPr>
          </a:p>
        </p:txBody>
      </p:sp>
      <p:sp>
        <p:nvSpPr>
          <p:cNvPr id="174" name="Google Shape;174;ge12ea6595a_0_45"/>
          <p:cNvSpPr txBox="1"/>
          <p:nvPr/>
        </p:nvSpPr>
        <p:spPr>
          <a:xfrm>
            <a:off x="213331" y="1340861"/>
            <a:ext cx="10516401" cy="4346760"/>
          </a:xfrm>
          <a:prstGeom prst="rect">
            <a:avLst/>
          </a:prstGeom>
          <a:noFill/>
          <a:ln>
            <a:noFill/>
          </a:ln>
        </p:spPr>
        <p:txBody>
          <a:bodyPr spcFirstLastPara="1" wrap="square" lIns="91425" tIns="45700" rIns="91425" bIns="45700" anchor="t" anchorCtr="0">
            <a:normAutofit lnSpcReduction="10000"/>
          </a:bodyPr>
          <a:lstStyle/>
          <a:p>
            <a:pPr marL="457200" marR="0" lvl="0" indent="-342898" algn="l" rtl="0">
              <a:lnSpc>
                <a:spcPct val="90000"/>
              </a:lnSpc>
              <a:spcBef>
                <a:spcPts val="0"/>
              </a:spcBef>
              <a:spcAft>
                <a:spcPts val="0"/>
              </a:spcAft>
              <a:buClr>
                <a:schemeClr val="dk1"/>
              </a:buClr>
              <a:buSzPct val="81081"/>
              <a:buFont typeface="Arial"/>
              <a:buChar char="•"/>
            </a:pPr>
            <a:r>
              <a:rPr lang="en-US" sz="2400" b="0" i="0" u="none" strike="noStrike" cap="none" dirty="0">
                <a:solidFill>
                  <a:srgbClr val="7030A0"/>
                </a:solidFill>
                <a:latin typeface="Arial"/>
                <a:ea typeface="Arial"/>
                <a:cs typeface="Arial"/>
                <a:sym typeface="Arial"/>
              </a:rPr>
              <a:t>Re-selling and donating surplus food are effective ways to avoid food waste.*</a:t>
            </a:r>
            <a:endParaRPr sz="24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ct val="100000"/>
              <a:buFont typeface="Arial"/>
              <a:buNone/>
            </a:pPr>
            <a:endParaRPr sz="2400" b="0" i="0" u="none" strike="noStrike" cap="none" dirty="0">
              <a:solidFill>
                <a:srgbClr val="7030A0"/>
              </a:solidFill>
              <a:latin typeface="Arial"/>
              <a:ea typeface="Arial"/>
              <a:cs typeface="Arial"/>
              <a:sym typeface="Arial"/>
            </a:endParaRPr>
          </a:p>
          <a:p>
            <a:pPr marL="457200" marR="0" lvl="0" indent="-342898" algn="l" rtl="0">
              <a:lnSpc>
                <a:spcPct val="90000"/>
              </a:lnSpc>
              <a:spcBef>
                <a:spcPts val="0"/>
              </a:spcBef>
              <a:spcAft>
                <a:spcPts val="0"/>
              </a:spcAft>
              <a:buClr>
                <a:schemeClr val="dk1"/>
              </a:buClr>
              <a:buSzPct val="81081"/>
              <a:buFont typeface="Arial"/>
              <a:buChar char="•"/>
            </a:pPr>
            <a:r>
              <a:rPr lang="en-US" sz="2400" b="0" i="0" u="none" strike="noStrike" cap="none" dirty="0">
                <a:solidFill>
                  <a:srgbClr val="7030A0"/>
                </a:solidFill>
                <a:latin typeface="Arial"/>
                <a:ea typeface="Arial"/>
                <a:cs typeface="Arial"/>
                <a:sym typeface="Arial"/>
              </a:rPr>
              <a:t>“Too Good To Go” is a platform which allows restaurants to re-sell surplus food and is advantageous to restaurants, customers and the environment.  It reduces lost revenue for restaurants, reduces prices for customers and reduces negative impact on the environment.</a:t>
            </a:r>
            <a:endParaRPr sz="24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ct val="100000"/>
              <a:buFont typeface="Arial"/>
              <a:buNone/>
            </a:pPr>
            <a:endParaRPr sz="2400" b="0" i="0" u="none" strike="noStrike" cap="none" dirty="0">
              <a:solidFill>
                <a:srgbClr val="7030A0"/>
              </a:solidFill>
              <a:latin typeface="Arial"/>
              <a:ea typeface="Arial"/>
              <a:cs typeface="Arial"/>
              <a:sym typeface="Arial"/>
            </a:endParaRPr>
          </a:p>
          <a:p>
            <a:pPr marL="457200" marR="0" lvl="0" indent="-342898" algn="l" rtl="0">
              <a:lnSpc>
                <a:spcPct val="90000"/>
              </a:lnSpc>
              <a:spcBef>
                <a:spcPts val="0"/>
              </a:spcBef>
              <a:spcAft>
                <a:spcPts val="0"/>
              </a:spcAft>
              <a:buClr>
                <a:schemeClr val="dk1"/>
              </a:buClr>
              <a:buSzPct val="81081"/>
              <a:buFont typeface="Arial"/>
              <a:buChar char="•"/>
            </a:pPr>
            <a:r>
              <a:rPr lang="en-US" sz="2400" b="0" i="0" u="none" strike="noStrike" cap="none" dirty="0">
                <a:solidFill>
                  <a:srgbClr val="7030A0"/>
                </a:solidFill>
                <a:latin typeface="Arial"/>
                <a:ea typeface="Arial"/>
                <a:cs typeface="Arial"/>
                <a:sym typeface="Arial"/>
              </a:rPr>
              <a:t>Collaborating with platforms like “Too Good To Go” is also good for a restaurant’s public image.  Customers are increasingly wanting to see restaurants taking care of the environment and engagement with these platforms caters to this.</a:t>
            </a:r>
            <a:endParaRPr sz="24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ct val="1000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ct val="108107"/>
              <a:buFont typeface="Arial"/>
              <a:buNone/>
            </a:pPr>
            <a:endParaRPr sz="1800" b="0" i="0" u="none" strike="noStrike" cap="none" dirty="0">
              <a:solidFill>
                <a:srgbClr val="7030A0"/>
              </a:solidFill>
              <a:latin typeface="Arial"/>
              <a:ea typeface="Arial"/>
              <a:cs typeface="Arial"/>
              <a:sym typeface="Arial"/>
            </a:endParaRPr>
          </a:p>
          <a:p>
            <a:pPr marL="0" marR="0" lvl="0" indent="0" algn="l" rtl="0">
              <a:lnSpc>
                <a:spcPct val="90000"/>
              </a:lnSpc>
              <a:spcBef>
                <a:spcPts val="0"/>
              </a:spcBef>
              <a:spcAft>
                <a:spcPts val="0"/>
              </a:spcAft>
              <a:buClr>
                <a:srgbClr val="000000"/>
              </a:buClr>
              <a:buSzPct val="100000"/>
              <a:buFont typeface="Arial"/>
              <a:buNone/>
            </a:pPr>
            <a:r>
              <a:rPr lang="en-US" sz="1800" b="0" i="0" u="none" strike="noStrike" cap="none" dirty="0">
                <a:solidFill>
                  <a:srgbClr val="7030A0"/>
                </a:solidFill>
                <a:latin typeface="Arial"/>
                <a:ea typeface="Arial"/>
                <a:cs typeface="Arial"/>
                <a:sym typeface="Arial"/>
              </a:rPr>
              <a:t> </a:t>
            </a:r>
            <a:endParaRPr sz="1800" b="0" i="0" u="none" strike="noStrike" cap="none" dirty="0">
              <a:solidFill>
                <a:srgbClr val="7030A0"/>
              </a:solidFill>
              <a:latin typeface="Arial"/>
              <a:ea typeface="Arial"/>
              <a:cs typeface="Arial"/>
              <a:sym typeface="Arial"/>
            </a:endParaRPr>
          </a:p>
        </p:txBody>
      </p:sp>
      <p:sp>
        <p:nvSpPr>
          <p:cNvPr id="177" name="Google Shape;177;ge12ea6595a_0_45"/>
          <p:cNvSpPr txBox="1"/>
          <p:nvPr/>
        </p:nvSpPr>
        <p:spPr>
          <a:xfrm>
            <a:off x="577107" y="5338267"/>
            <a:ext cx="8371500" cy="523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100"/>
              <a:buFont typeface="Arial"/>
              <a:buNone/>
            </a:pPr>
            <a:r>
              <a:rPr lang="en-US" sz="1100" b="0" i="0" u="none" strike="noStrike" cap="none" dirty="0">
                <a:solidFill>
                  <a:schemeClr val="dk1"/>
                </a:solidFill>
                <a:latin typeface="Arial"/>
                <a:ea typeface="Arial"/>
                <a:cs typeface="Arial"/>
                <a:sym typeface="Arial"/>
              </a:rPr>
              <a:t>*See unit 2.1 for information on what to do before calculating food waste and unit 2.2 for information on </a:t>
            </a:r>
            <a:endParaRPr sz="1100" b="0" i="0" u="none" strike="noStrike" cap="none" dirty="0">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US" sz="1100" b="0" i="0" u="none" strike="noStrike" cap="none" dirty="0" err="1">
                <a:solidFill>
                  <a:schemeClr val="dk1"/>
                </a:solidFill>
                <a:latin typeface="Arial"/>
                <a:ea typeface="Arial"/>
                <a:cs typeface="Arial"/>
                <a:sym typeface="Arial"/>
              </a:rPr>
              <a:t>categorising</a:t>
            </a:r>
            <a:r>
              <a:rPr lang="en-US" sz="1100" b="0" i="0" u="none" strike="noStrike" cap="none" dirty="0">
                <a:solidFill>
                  <a:schemeClr val="dk1"/>
                </a:solidFill>
                <a:latin typeface="Arial"/>
                <a:ea typeface="Arial"/>
                <a:cs typeface="Arial"/>
                <a:sym typeface="Arial"/>
              </a:rPr>
              <a:t> food waste and how to implement waste calculations in hospitality </a:t>
            </a: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836531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1E083-5975-C518-EC85-A23A1EBBCAE9}"/>
              </a:ext>
            </a:extLst>
          </p:cNvPr>
          <p:cNvSpPr>
            <a:spLocks noGrp="1"/>
          </p:cNvSpPr>
          <p:nvPr>
            <p:ph type="ctrTitle"/>
          </p:nvPr>
        </p:nvSpPr>
        <p:spPr>
          <a:xfrm>
            <a:off x="306729" y="2372014"/>
            <a:ext cx="11578542" cy="1056986"/>
          </a:xfrm>
        </p:spPr>
        <p:txBody>
          <a:bodyPr/>
          <a:lstStyle/>
          <a:p>
            <a:r>
              <a:rPr lang="en-US" b="1" i="0" u="none" strike="noStrike" dirty="0">
                <a:solidFill>
                  <a:srgbClr val="000000"/>
                </a:solidFill>
                <a:effectLst/>
                <a:latin typeface="Calibri" panose="020F0502020204030204" pitchFamily="34" charset="0"/>
              </a:rPr>
              <a:t>Circular Economy Training in the Food Service Sector </a:t>
            </a:r>
            <a:r>
              <a:rPr lang="en-US" b="0" i="0" dirty="0">
                <a:solidFill>
                  <a:srgbClr val="000000"/>
                </a:solidFill>
                <a:effectLst/>
                <a:latin typeface="Calibri" panose="020F0502020204030204" pitchFamily="34" charset="0"/>
              </a:rPr>
              <a:t>​</a:t>
            </a:r>
            <a:endParaRPr lang="en-US" dirty="0"/>
          </a:p>
        </p:txBody>
      </p:sp>
      <p:sp>
        <p:nvSpPr>
          <p:cNvPr id="3" name="Subtitle 2">
            <a:extLst>
              <a:ext uri="{FF2B5EF4-FFF2-40B4-BE49-F238E27FC236}">
                <a16:creationId xmlns:a16="http://schemas.microsoft.com/office/drawing/2014/main" id="{7472C12A-86F2-61FD-4DB3-0014A5C5B891}"/>
              </a:ext>
            </a:extLst>
          </p:cNvPr>
          <p:cNvSpPr>
            <a:spLocks noGrp="1"/>
          </p:cNvSpPr>
          <p:nvPr>
            <p:ph type="subTitle" idx="1"/>
          </p:nvPr>
        </p:nvSpPr>
        <p:spPr/>
        <p:txBody>
          <a:bodyPr/>
          <a:lstStyle/>
          <a:p>
            <a:r>
              <a:rPr lang="en-US" dirty="0"/>
              <a:t>Module 6.4 Returning, Reusing and Redirecting</a:t>
            </a:r>
          </a:p>
          <a:p>
            <a:endParaRPr lang="en-US" dirty="0"/>
          </a:p>
        </p:txBody>
      </p:sp>
    </p:spTree>
    <p:extLst>
      <p:ext uri="{BB962C8B-B14F-4D97-AF65-F5344CB8AC3E}">
        <p14:creationId xmlns:p14="http://schemas.microsoft.com/office/powerpoint/2010/main" val="1600029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339A7-0A78-6C3E-D857-92C17AF45049}"/>
              </a:ext>
            </a:extLst>
          </p:cNvPr>
          <p:cNvSpPr>
            <a:spLocks noGrp="1"/>
          </p:cNvSpPr>
          <p:nvPr>
            <p:ph type="title"/>
          </p:nvPr>
        </p:nvSpPr>
        <p:spPr/>
        <p:txBody>
          <a:bodyPr/>
          <a:lstStyle/>
          <a:p>
            <a:r>
              <a:rPr lang="en-US" dirty="0"/>
              <a:t>Unit Aims and Competences</a:t>
            </a:r>
          </a:p>
        </p:txBody>
      </p:sp>
      <p:sp>
        <p:nvSpPr>
          <p:cNvPr id="3" name="Content Placeholder 2">
            <a:extLst>
              <a:ext uri="{FF2B5EF4-FFF2-40B4-BE49-F238E27FC236}">
                <a16:creationId xmlns:a16="http://schemas.microsoft.com/office/drawing/2014/main" id="{29D2FE7B-7078-1911-A236-53AFBFCFF147}"/>
              </a:ext>
            </a:extLst>
          </p:cNvPr>
          <p:cNvSpPr>
            <a:spLocks noGrp="1"/>
          </p:cNvSpPr>
          <p:nvPr>
            <p:ph idx="1"/>
          </p:nvPr>
        </p:nvSpPr>
        <p:spPr/>
        <p:txBody>
          <a:bodyPr/>
          <a:lstStyle/>
          <a:p>
            <a:r>
              <a:rPr lang="en-US" dirty="0"/>
              <a:t>This module has 5 distinct units – all within this presentation </a:t>
            </a:r>
          </a:p>
          <a:p>
            <a:r>
              <a:rPr lang="en-US" dirty="0"/>
              <a:t>The units and their competences are as follows: </a:t>
            </a:r>
          </a:p>
        </p:txBody>
      </p:sp>
      <p:graphicFrame>
        <p:nvGraphicFramePr>
          <p:cNvPr id="4" name="Table 4">
            <a:extLst>
              <a:ext uri="{FF2B5EF4-FFF2-40B4-BE49-F238E27FC236}">
                <a16:creationId xmlns:a16="http://schemas.microsoft.com/office/drawing/2014/main" id="{3C4F08BF-11D2-6448-B21C-C6C0C8362E67}"/>
              </a:ext>
            </a:extLst>
          </p:cNvPr>
          <p:cNvGraphicFramePr>
            <a:graphicFrameLocks noGrp="1"/>
          </p:cNvGraphicFramePr>
          <p:nvPr>
            <p:extLst>
              <p:ext uri="{D42A27DB-BD31-4B8C-83A1-F6EECF244321}">
                <p14:modId xmlns:p14="http://schemas.microsoft.com/office/powerpoint/2010/main" val="2509434959"/>
              </p:ext>
            </p:extLst>
          </p:nvPr>
        </p:nvGraphicFramePr>
        <p:xfrm>
          <a:off x="825565" y="1949114"/>
          <a:ext cx="10671111" cy="4155315"/>
        </p:xfrm>
        <a:graphic>
          <a:graphicData uri="http://schemas.openxmlformats.org/drawingml/2006/table">
            <a:tbl>
              <a:tblPr firstRow="1" bandRow="1">
                <a:tableStyleId>{5C22544A-7EE6-4342-B048-85BDC9FD1C3A}</a:tableStyleId>
              </a:tblPr>
              <a:tblGrid>
                <a:gridCol w="3491792">
                  <a:extLst>
                    <a:ext uri="{9D8B030D-6E8A-4147-A177-3AD203B41FA5}">
                      <a16:colId xmlns:a16="http://schemas.microsoft.com/office/drawing/2014/main" val="1864875708"/>
                    </a:ext>
                  </a:extLst>
                </a:gridCol>
                <a:gridCol w="3692324">
                  <a:extLst>
                    <a:ext uri="{9D8B030D-6E8A-4147-A177-3AD203B41FA5}">
                      <a16:colId xmlns:a16="http://schemas.microsoft.com/office/drawing/2014/main" val="1924784661"/>
                    </a:ext>
                  </a:extLst>
                </a:gridCol>
                <a:gridCol w="3486995">
                  <a:extLst>
                    <a:ext uri="{9D8B030D-6E8A-4147-A177-3AD203B41FA5}">
                      <a16:colId xmlns:a16="http://schemas.microsoft.com/office/drawing/2014/main" val="4097208366"/>
                    </a:ext>
                  </a:extLst>
                </a:gridCol>
              </a:tblGrid>
              <a:tr h="1320675">
                <a:tc>
                  <a:txBody>
                    <a:bodyPr/>
                    <a:lstStyle/>
                    <a:p>
                      <a:r>
                        <a:rPr lang="en-US" dirty="0"/>
                        <a:t>6.1 </a:t>
                      </a:r>
                      <a:r>
                        <a:rPr lang="en-US" sz="1800" b="1" i="0" u="none" strike="noStrike" cap="none" dirty="0">
                          <a:solidFill>
                            <a:schemeClr val="lt1"/>
                          </a:solidFill>
                          <a:latin typeface="Arial"/>
                          <a:cs typeface="Arial"/>
                          <a:sym typeface="Arial"/>
                        </a:rPr>
                        <a:t>I</a:t>
                      </a:r>
                      <a:r>
                        <a:rPr lang="en-US" sz="1800" b="1" i="0" u="none" strike="noStrike" cap="none" dirty="0">
                          <a:solidFill>
                            <a:schemeClr val="lt1"/>
                          </a:solidFill>
                          <a:latin typeface="Arial"/>
                          <a:ea typeface="Arial"/>
                          <a:cs typeface="Arial"/>
                          <a:sym typeface="Arial"/>
                        </a:rPr>
                        <a:t>ntroduce participants to how collaboration can reduce waste.</a:t>
                      </a:r>
                      <a:endParaRPr 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6.2 </a:t>
                      </a:r>
                      <a:r>
                        <a:rPr lang="en-US" sz="1800" b="1" i="0" u="none" strike="noStrike" cap="none" dirty="0">
                          <a:solidFill>
                            <a:schemeClr val="lt1"/>
                          </a:solidFill>
                          <a:latin typeface="Arial"/>
                          <a:cs typeface="Arial"/>
                          <a:sym typeface="Arial"/>
                        </a:rPr>
                        <a:t>I</a:t>
                      </a:r>
                      <a:r>
                        <a:rPr lang="en-US" sz="1800" b="1" i="0" u="none" strike="noStrike" cap="none" dirty="0">
                          <a:solidFill>
                            <a:schemeClr val="lt1"/>
                          </a:solidFill>
                          <a:latin typeface="Arial"/>
                          <a:ea typeface="Arial"/>
                          <a:cs typeface="Arial"/>
                          <a:sym typeface="Arial"/>
                        </a:rPr>
                        <a:t>ntroduce participants to the  value of local supply chains</a:t>
                      </a:r>
                      <a:endParaRPr lang="en-US" dirty="0"/>
                    </a:p>
                  </a:txBody>
                  <a:tcPr/>
                </a:tc>
                <a:tc>
                  <a:txBody>
                    <a:bodyPr/>
                    <a:lstStyle/>
                    <a:p>
                      <a:r>
                        <a:rPr lang="en-US" dirty="0"/>
                        <a:t>6.3 </a:t>
                      </a:r>
                      <a:r>
                        <a:rPr lang="en-US" sz="1800" b="1" i="0" u="none" strike="noStrike" cap="none" dirty="0">
                          <a:solidFill>
                            <a:schemeClr val="lt1"/>
                          </a:solidFill>
                          <a:latin typeface="Arial"/>
                          <a:cs typeface="Arial"/>
                          <a:sym typeface="Arial"/>
                        </a:rPr>
                        <a:t>H</a:t>
                      </a:r>
                      <a:r>
                        <a:rPr lang="en-US" sz="1800" b="1" i="0" u="none" strike="noStrike" cap="none" dirty="0">
                          <a:solidFill>
                            <a:schemeClr val="lt1"/>
                          </a:solidFill>
                          <a:latin typeface="Arial"/>
                          <a:ea typeface="Arial"/>
                          <a:cs typeface="Arial"/>
                          <a:sym typeface="Arial"/>
                        </a:rPr>
                        <a:t>ow the hospitality sector can partake in re-selling and donating food in order to reduce food waste</a:t>
                      </a:r>
                      <a:endParaRPr lang="en-US" dirty="0"/>
                    </a:p>
                  </a:txBody>
                  <a:tcPr/>
                </a:tc>
                <a:extLst>
                  <a:ext uri="{0D108BD9-81ED-4DB2-BD59-A6C34878D82A}">
                    <a16:rowId xmlns:a16="http://schemas.microsoft.com/office/drawing/2014/main" val="111024866"/>
                  </a:ext>
                </a:extLst>
              </a:tr>
              <a:tr h="2774863">
                <a:tc>
                  <a:txBody>
                    <a:bodyPr/>
                    <a:lstStyle/>
                    <a:p>
                      <a:pPr marL="285750" indent="-285750">
                        <a:buFont typeface="Arial" panose="020B0604020202020204" pitchFamily="34" charset="0"/>
                        <a:buChar char="•"/>
                      </a:pPr>
                      <a:r>
                        <a:rPr lang="en-US" dirty="0"/>
                        <a:t>Identify issues with supply chain management in the hospitality industry.</a:t>
                      </a:r>
                    </a:p>
                    <a:p>
                      <a:pPr marL="285750" indent="-285750">
                        <a:buFont typeface="Arial" panose="020B0604020202020204" pitchFamily="34" charset="0"/>
                        <a:buChar char="•"/>
                      </a:pPr>
                      <a:r>
                        <a:rPr lang="en-US" dirty="0"/>
                        <a:t>Understand the difference between collaboration as a buyer and collaboration as a grower and how a restaurant can implement structures to collaborate with suppliers as a grower.</a:t>
                      </a:r>
                    </a:p>
                  </a:txBody>
                  <a:tcPr/>
                </a:tc>
                <a:tc>
                  <a:txBody>
                    <a:bodyPr/>
                    <a:lstStyle/>
                    <a:p>
                      <a:pPr marL="285750" indent="-285750">
                        <a:buFont typeface="Arial" panose="020B0604020202020204" pitchFamily="34" charset="0"/>
                        <a:buChar char="•"/>
                      </a:pPr>
                      <a:r>
                        <a:rPr lang="en-US" dirty="0"/>
                        <a:t>Understand the benefits of localising supply chains and how to do so.</a:t>
                      </a:r>
                    </a:p>
                    <a:p>
                      <a:pPr marL="285750" indent="-285750">
                        <a:buFont typeface="Arial" panose="020B0604020202020204" pitchFamily="34" charset="0"/>
                        <a:buChar char="•"/>
                      </a:pPr>
                      <a:r>
                        <a:rPr lang="en-US" dirty="0"/>
                        <a:t>Be aware of greenwashing.</a:t>
                      </a:r>
                    </a:p>
                    <a:p>
                      <a:pPr marL="285750" indent="-285750">
                        <a:buFont typeface="Arial" panose="020B0604020202020204" pitchFamily="34" charset="0"/>
                        <a:buChar char="•"/>
                      </a:pPr>
                      <a:r>
                        <a:rPr lang="en-US" dirty="0"/>
                        <a:t>Understand how to avoid unnecessary importation.</a:t>
                      </a:r>
                    </a:p>
                    <a:p>
                      <a:pPr marL="285750" indent="-285750">
                        <a:buFont typeface="Arial" panose="020B0604020202020204" pitchFamily="34" charset="0"/>
                        <a:buChar char="•"/>
                      </a:pPr>
                      <a:r>
                        <a:rPr lang="en-US" dirty="0"/>
                        <a:t>Learn from a case study on the “KM0 Slow Food” initiative.</a:t>
                      </a:r>
                    </a:p>
                  </a:txBody>
                  <a:tcPr/>
                </a:tc>
                <a:tc>
                  <a:txBody>
                    <a:bodyPr/>
                    <a:lstStyle/>
                    <a:p>
                      <a:pPr marL="4572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To understand the benefits of restaurants re-selling and donating food.</a:t>
                      </a:r>
                    </a:p>
                    <a:p>
                      <a:pPr marL="4572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To understand how restaurants can re-sell and donate food.</a:t>
                      </a:r>
                    </a:p>
                  </a:txBody>
                  <a:tcPr/>
                </a:tc>
                <a:extLst>
                  <a:ext uri="{0D108BD9-81ED-4DB2-BD59-A6C34878D82A}">
                    <a16:rowId xmlns:a16="http://schemas.microsoft.com/office/drawing/2014/main" val="2436882363"/>
                  </a:ext>
                </a:extLst>
              </a:tr>
            </a:tbl>
          </a:graphicData>
        </a:graphic>
      </p:graphicFrame>
    </p:spTree>
    <p:extLst>
      <p:ext uri="{BB962C8B-B14F-4D97-AF65-F5344CB8AC3E}">
        <p14:creationId xmlns:p14="http://schemas.microsoft.com/office/powerpoint/2010/main" val="26784131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7" name="Google Shape;107;ge1cd1b665d_0_18"/>
          <p:cNvSpPr txBox="1"/>
          <p:nvPr/>
        </p:nvSpPr>
        <p:spPr>
          <a:xfrm>
            <a:off x="185195" y="68210"/>
            <a:ext cx="11924480"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4400" i="0" u="none" strike="noStrike" cap="none" dirty="0">
                <a:solidFill>
                  <a:schemeClr val="dk1"/>
                </a:solidFill>
                <a:latin typeface="+mj-lt"/>
                <a:ea typeface="Arial"/>
                <a:cs typeface="Arial"/>
                <a:sym typeface="Arial"/>
              </a:rPr>
              <a:t>6.4 Introduction: Returning to Reuse</a:t>
            </a:r>
            <a:endParaRPr sz="4400" dirty="0">
              <a:latin typeface="+mj-lt"/>
            </a:endParaRPr>
          </a:p>
          <a:p>
            <a:pPr marL="0" marR="0" lvl="0" indent="0" algn="l" rtl="0">
              <a:lnSpc>
                <a:spcPct val="90000"/>
              </a:lnSpc>
              <a:spcBef>
                <a:spcPts val="0"/>
              </a:spcBef>
              <a:spcAft>
                <a:spcPts val="0"/>
              </a:spcAft>
              <a:buClr>
                <a:schemeClr val="dk1"/>
              </a:buClr>
              <a:buSzPts val="4800"/>
              <a:buFont typeface="Arial"/>
              <a:buNone/>
            </a:pPr>
            <a:endParaRPr sz="1400" i="0" u="none" strike="noStrike" cap="none" dirty="0">
              <a:solidFill>
                <a:srgbClr val="000000"/>
              </a:solidFill>
              <a:latin typeface="+mj-lt"/>
              <a:ea typeface="Arial"/>
              <a:cs typeface="Arial"/>
              <a:sym typeface="Arial"/>
            </a:endParaRPr>
          </a:p>
        </p:txBody>
      </p:sp>
      <p:sp>
        <p:nvSpPr>
          <p:cNvPr id="108" name="Google Shape;108;ge1cd1b665d_0_18"/>
          <p:cNvSpPr txBox="1"/>
          <p:nvPr/>
        </p:nvSpPr>
        <p:spPr>
          <a:xfrm>
            <a:off x="524233" y="1505914"/>
            <a:ext cx="6640496"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endParaRPr sz="200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Our food and drinks often come in reusable packaging such as glass bottles or plastic takeout containers.  </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These containers can be washed and reused multiple times before needing to be recycled.</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Recycling is much better than sending waste to landfill, but reusing is better still, as it does not require as much energy use.</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11" name="Google Shape;111;ge1cd1b665d_0_18"/>
          <p:cNvPicPr preferRelativeResize="0"/>
          <p:nvPr/>
        </p:nvPicPr>
        <p:blipFill rotWithShape="1">
          <a:blip r:embed="rId3">
            <a:alphaModFix/>
          </a:blip>
          <a:srcRect l="1229" r="1216"/>
          <a:stretch/>
        </p:blipFill>
        <p:spPr>
          <a:xfrm>
            <a:off x="7883150" y="1714508"/>
            <a:ext cx="3887851" cy="3931911"/>
          </a:xfrm>
          <a:prstGeom prst="rect">
            <a:avLst/>
          </a:prstGeom>
          <a:noFill/>
          <a:ln>
            <a:noFill/>
          </a:ln>
        </p:spPr>
      </p:pic>
    </p:spTree>
    <p:extLst>
      <p:ext uri="{BB962C8B-B14F-4D97-AF65-F5344CB8AC3E}">
        <p14:creationId xmlns:p14="http://schemas.microsoft.com/office/powerpoint/2010/main" val="38736835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7" name="Google Shape;117;ge1cd1b665d_0_28"/>
          <p:cNvSpPr txBox="1"/>
          <p:nvPr/>
        </p:nvSpPr>
        <p:spPr>
          <a:xfrm>
            <a:off x="92597" y="0"/>
            <a:ext cx="12099428"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i="0" u="none" strike="noStrike" cap="none" dirty="0">
                <a:solidFill>
                  <a:schemeClr val="dk1"/>
                </a:solidFill>
                <a:latin typeface="+mj-lt"/>
                <a:ea typeface="Arial"/>
                <a:cs typeface="Arial"/>
                <a:sym typeface="Arial"/>
              </a:rPr>
              <a:t>Returning to Reuse</a:t>
            </a:r>
            <a:endParaRPr dirty="0">
              <a:latin typeface="+mj-lt"/>
            </a:endParaRPr>
          </a:p>
        </p:txBody>
      </p:sp>
      <p:sp>
        <p:nvSpPr>
          <p:cNvPr id="118" name="Google Shape;118;ge1cd1b665d_0_28"/>
          <p:cNvSpPr txBox="1"/>
          <p:nvPr/>
        </p:nvSpPr>
        <p:spPr>
          <a:xfrm>
            <a:off x="300943" y="1362900"/>
            <a:ext cx="6366075" cy="506748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Restaurants offering takeaway or delivery food could implement systems where customers return their containers to the restaurant on their next visit or on receipt of their next delivery in exchange for a reduced price.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Restaurants could also potentially send their packaging back to the suppliers to be refilled </a:t>
            </a:r>
            <a:endParaRPr sz="2000" b="0" i="0" u="none" strike="noStrike" cap="none" dirty="0">
              <a:solidFill>
                <a:srgbClr val="7030A0"/>
              </a:solidFill>
              <a:ea typeface="Arial"/>
              <a:cs typeface="Arial"/>
              <a:sym typeface="Arial"/>
            </a:endParaRPr>
          </a:p>
          <a:p>
            <a:pPr marL="457200" marR="0" lvl="0" indent="-228600" algn="l" rtl="0">
              <a:lnSpc>
                <a:spcPct val="100000"/>
              </a:lnSpc>
              <a:spcBef>
                <a:spcPts val="0"/>
              </a:spcBef>
              <a:spcAft>
                <a:spcPts val="0"/>
              </a:spcAft>
              <a:buClr>
                <a:schemeClr val="dk1"/>
              </a:buClr>
              <a:buSzPts val="1800"/>
              <a:buFont typeface="Arial"/>
              <a:buNone/>
            </a:pP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21" name="Google Shape;121;ge1cd1b665d_0_28"/>
          <p:cNvPicPr preferRelativeResize="0"/>
          <p:nvPr/>
        </p:nvPicPr>
        <p:blipFill rotWithShape="1">
          <a:blip r:embed="rId3">
            <a:alphaModFix/>
          </a:blip>
          <a:srcRect l="1229" r="1216"/>
          <a:stretch/>
        </p:blipFill>
        <p:spPr>
          <a:xfrm>
            <a:off x="8089999" y="1714509"/>
            <a:ext cx="3669427" cy="3726171"/>
          </a:xfrm>
          <a:prstGeom prst="rect">
            <a:avLst/>
          </a:prstGeom>
          <a:noFill/>
          <a:ln>
            <a:noFill/>
          </a:ln>
        </p:spPr>
      </p:pic>
    </p:spTree>
    <p:extLst>
      <p:ext uri="{BB962C8B-B14F-4D97-AF65-F5344CB8AC3E}">
        <p14:creationId xmlns:p14="http://schemas.microsoft.com/office/powerpoint/2010/main" val="23384713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7" name="Google Shape;127;gf2bd7fc662_0_0"/>
          <p:cNvSpPr txBox="1"/>
          <p:nvPr/>
        </p:nvSpPr>
        <p:spPr>
          <a:xfrm>
            <a:off x="127524" y="-173514"/>
            <a:ext cx="9455700"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i="0" u="none" strike="noStrike" cap="none" dirty="0">
                <a:solidFill>
                  <a:schemeClr val="dk1"/>
                </a:solidFill>
                <a:latin typeface="+mj-lt"/>
                <a:ea typeface="Arial"/>
                <a:cs typeface="Arial"/>
                <a:sym typeface="Arial"/>
              </a:rPr>
              <a:t>Case Study: </a:t>
            </a:r>
            <a:r>
              <a:rPr lang="en-US" sz="4400" dirty="0" err="1">
                <a:solidFill>
                  <a:schemeClr val="dk1"/>
                </a:solidFill>
                <a:latin typeface="+mj-lt"/>
                <a:ea typeface="Arial"/>
                <a:cs typeface="Arial"/>
                <a:sym typeface="Arial"/>
              </a:rPr>
              <a:t>r</a:t>
            </a:r>
            <a:r>
              <a:rPr lang="en-US" sz="4400" i="0" u="none" strike="noStrike" cap="none" dirty="0" err="1">
                <a:solidFill>
                  <a:schemeClr val="dk1"/>
                </a:solidFill>
                <a:latin typeface="+mj-lt"/>
                <a:ea typeface="Arial"/>
                <a:cs typeface="Arial"/>
                <a:sym typeface="Arial"/>
              </a:rPr>
              <a:t>eWine</a:t>
            </a:r>
            <a:endParaRPr sz="4400" i="0" u="none" strike="noStrike" cap="none" dirty="0">
              <a:solidFill>
                <a:schemeClr val="dk1"/>
              </a:solidFill>
              <a:latin typeface="+mj-lt"/>
              <a:ea typeface="Arial"/>
              <a:cs typeface="Arial"/>
              <a:sym typeface="Arial"/>
            </a:endParaRPr>
          </a:p>
        </p:txBody>
      </p:sp>
      <p:sp>
        <p:nvSpPr>
          <p:cNvPr id="128" name="Google Shape;128;gf2bd7fc662_0_0"/>
          <p:cNvSpPr txBox="1"/>
          <p:nvPr/>
        </p:nvSpPr>
        <p:spPr>
          <a:xfrm>
            <a:off x="127524" y="1189386"/>
            <a:ext cx="6920390" cy="3428989"/>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endParaRPr sz="20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a:t>
            </a:r>
            <a:r>
              <a:rPr lang="en-US" sz="2000" b="0" i="0" u="none" strike="noStrike" cap="none" dirty="0" err="1">
                <a:solidFill>
                  <a:srgbClr val="7030A0"/>
                </a:solidFill>
                <a:ea typeface="Arial"/>
                <a:cs typeface="Arial"/>
                <a:sym typeface="Arial"/>
              </a:rPr>
              <a:t>Rewine</a:t>
            </a:r>
            <a:r>
              <a:rPr lang="en-US" sz="2000" b="0" i="0" u="none" strike="noStrike" cap="none" dirty="0">
                <a:solidFill>
                  <a:srgbClr val="7030A0"/>
                </a:solidFill>
                <a:ea typeface="Arial"/>
                <a:cs typeface="Arial"/>
                <a:sym typeface="Arial"/>
              </a:rPr>
              <a:t>’ is a project to promote the reuse of bottles in the wine industry in Spain.  The project seeks to reduce waste and greenhouse gas emissions and could also benefit wine producers by reducing their costs. </a:t>
            </a:r>
          </a:p>
          <a:p>
            <a:pPr marL="400050" marR="0" lvl="0" indent="-285750" algn="l" rtl="0">
              <a:lnSpc>
                <a:spcPct val="100000"/>
              </a:lnSpc>
              <a:spcBef>
                <a:spcPts val="0"/>
              </a:spcBef>
              <a:spcAft>
                <a:spcPts val="0"/>
              </a:spcAft>
              <a:buClr>
                <a:schemeClr val="dk1"/>
              </a:buClr>
              <a:buSzPts val="1800"/>
              <a:buFont typeface="Arial"/>
              <a:buChar char="•"/>
            </a:pPr>
            <a:endParaRPr lang="en-US" sz="2000" dirty="0">
              <a:solidFill>
                <a:srgbClr val="7030A0"/>
              </a:solidFill>
              <a:ea typeface="Arial"/>
              <a:cs typeface="Arial"/>
              <a:sym typeface="Arial"/>
            </a:endParaRPr>
          </a:p>
          <a:p>
            <a:pPr marL="400050" indent="-285750">
              <a:buClr>
                <a:schemeClr val="dk1"/>
              </a:buClr>
              <a:buSzPts val="1800"/>
              <a:buFont typeface="Arial"/>
              <a:buChar char="•"/>
            </a:pPr>
            <a:r>
              <a:rPr lang="en-US" sz="2800" b="0" i="0" u="none" strike="noStrike" cap="none" baseline="30000" dirty="0">
                <a:solidFill>
                  <a:srgbClr val="7030A0"/>
                </a:solidFill>
                <a:ea typeface="Arial"/>
                <a:cs typeface="Arial"/>
                <a:sym typeface="Arial"/>
              </a:rPr>
              <a:t>Results: 150,000 bottles sold, 82,239 recovered, 171,057 kg of CO2 save</a:t>
            </a:r>
            <a:r>
              <a:rPr lang="en-US" sz="2800" b="0" i="0" u="none" strike="noStrike" cap="none" dirty="0">
                <a:solidFill>
                  <a:srgbClr val="7030A0"/>
                </a:solidFill>
                <a:ea typeface="Arial"/>
                <a:cs typeface="Arial"/>
                <a:sym typeface="Arial"/>
              </a:rPr>
              <a:t> </a:t>
            </a:r>
            <a:endParaRPr sz="2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7 wineries, 2 wholesale distributors, 54 restaurants, 32 shops collaborated with the project.  The project involves cooperation between the catering industry, wineries and a washing facility</a:t>
            </a:r>
            <a:r>
              <a:rPr lang="en-US" sz="2000" dirty="0">
                <a:solidFill>
                  <a:srgbClr val="7030A0"/>
                </a:solidFill>
                <a:ea typeface="Arial"/>
                <a:cs typeface="Arial"/>
                <a:sym typeface="Arial"/>
              </a:rPr>
              <a:t>. </a:t>
            </a:r>
            <a:endParaRPr lang="en-US" sz="2000" b="0" i="0" u="none" strike="noStrike" cap="none" baseline="30000"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endParaRPr sz="2000" b="0" i="0" u="none" strike="noStrike" cap="none" baseline="30000"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0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20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20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2000" b="1" i="0" u="none" strike="noStrike" cap="none" dirty="0">
              <a:solidFill>
                <a:srgbClr val="7030A0"/>
              </a:solidFill>
              <a:ea typeface="Arial"/>
              <a:cs typeface="Arial"/>
              <a:sym typeface="Arial"/>
            </a:endParaRPr>
          </a:p>
        </p:txBody>
      </p:sp>
      <p:sp>
        <p:nvSpPr>
          <p:cNvPr id="131" name="Google Shape;131;gf2bd7fc662_0_0"/>
          <p:cNvSpPr txBox="1"/>
          <p:nvPr/>
        </p:nvSpPr>
        <p:spPr>
          <a:xfrm>
            <a:off x="537052" y="5530114"/>
            <a:ext cx="2373923" cy="27699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Source: Pilot test | reWINE</a:t>
            </a:r>
            <a:endParaRPr sz="1200" b="0" i="0" u="none" strike="noStrike" cap="none">
              <a:solidFill>
                <a:schemeClr val="dk1"/>
              </a:solidFill>
              <a:latin typeface="Arial"/>
              <a:ea typeface="Arial"/>
              <a:cs typeface="Arial"/>
              <a:sym typeface="Arial"/>
            </a:endParaRPr>
          </a:p>
        </p:txBody>
      </p:sp>
      <p:pic>
        <p:nvPicPr>
          <p:cNvPr id="4" name="Online Media 3">
            <a:hlinkClick r:id="" action="ppaction://media"/>
            <a:extLst>
              <a:ext uri="{FF2B5EF4-FFF2-40B4-BE49-F238E27FC236}">
                <a16:creationId xmlns:a16="http://schemas.microsoft.com/office/drawing/2014/main" id="{17CADB88-3193-A7E2-FB52-1787C8B3AC0C}"/>
              </a:ext>
            </a:extLst>
          </p:cNvPr>
          <p:cNvPicPr>
            <a:picLocks noRot="1" noChangeAspect="1"/>
          </p:cNvPicPr>
          <p:nvPr>
            <a:videoFile r:link="rId1"/>
          </p:nvPr>
        </p:nvPicPr>
        <p:blipFill>
          <a:blip r:embed="rId5"/>
          <a:stretch>
            <a:fillRect/>
          </a:stretch>
        </p:blipFill>
        <p:spPr>
          <a:xfrm>
            <a:off x="7666078" y="1815940"/>
            <a:ext cx="3834291" cy="2166374"/>
          </a:xfrm>
          <a:prstGeom prst="rect">
            <a:avLst/>
          </a:prstGeom>
          <a:ln w="76200">
            <a:solidFill>
              <a:srgbClr val="7030A0"/>
            </a:solidFill>
          </a:ln>
        </p:spPr>
      </p:pic>
      <p:sp>
        <p:nvSpPr>
          <p:cNvPr id="5" name="TextBox 4">
            <a:extLst>
              <a:ext uri="{FF2B5EF4-FFF2-40B4-BE49-F238E27FC236}">
                <a16:creationId xmlns:a16="http://schemas.microsoft.com/office/drawing/2014/main" id="{16027BE6-9D76-EA04-5E37-769EE358DDCD}"/>
              </a:ext>
            </a:extLst>
          </p:cNvPr>
          <p:cNvSpPr txBox="1"/>
          <p:nvPr/>
        </p:nvSpPr>
        <p:spPr>
          <a:xfrm>
            <a:off x="7667666" y="4214319"/>
            <a:ext cx="3831112" cy="307777"/>
          </a:xfrm>
          <a:prstGeom prst="rect">
            <a:avLst/>
          </a:prstGeom>
          <a:noFill/>
        </p:spPr>
        <p:txBody>
          <a:bodyPr wrap="none" rtlCol="0">
            <a:spAutoFit/>
          </a:bodyPr>
          <a:lstStyle/>
          <a:p>
            <a:pPr algn="ctr"/>
            <a:r>
              <a:rPr lang="en-US" sz="1400" b="0" i="0" dirty="0" err="1">
                <a:effectLst/>
                <a:hlinkClick r:id="rId6"/>
              </a:rPr>
              <a:t>reWINE</a:t>
            </a:r>
            <a:r>
              <a:rPr lang="en-US" sz="1400" b="0" i="0" dirty="0">
                <a:effectLst/>
                <a:hlinkClick r:id="rId6"/>
              </a:rPr>
              <a:t> - The reuse of bottles in the wine industry</a:t>
            </a:r>
            <a:endParaRPr lang="en-US" sz="1400" b="0" i="0" dirty="0">
              <a:effectLst/>
            </a:endParaRPr>
          </a:p>
        </p:txBody>
      </p:sp>
    </p:spTree>
    <p:extLst>
      <p:ext uri="{BB962C8B-B14F-4D97-AF65-F5344CB8AC3E}">
        <p14:creationId xmlns:p14="http://schemas.microsoft.com/office/powerpoint/2010/main" val="826730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8" name="Google Shape;148;ge1cd1b665d_0_37"/>
          <p:cNvSpPr txBox="1"/>
          <p:nvPr/>
        </p:nvSpPr>
        <p:spPr>
          <a:xfrm>
            <a:off x="81023" y="-66600"/>
            <a:ext cx="10943383"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a:solidFill>
                  <a:schemeClr val="dk1"/>
                </a:solidFill>
                <a:latin typeface="+mj-lt"/>
                <a:ea typeface="Arial"/>
                <a:cs typeface="Arial"/>
                <a:sym typeface="Arial"/>
              </a:rPr>
              <a:t>Implementing a Reuse Strategy</a:t>
            </a:r>
            <a:endParaRPr sz="1200" i="0" u="none" strike="noStrike" cap="none">
              <a:solidFill>
                <a:srgbClr val="000000"/>
              </a:solidFill>
              <a:latin typeface="+mj-lt"/>
              <a:ea typeface="Arial"/>
              <a:cs typeface="Arial"/>
              <a:sym typeface="Arial"/>
            </a:endParaRPr>
          </a:p>
        </p:txBody>
      </p:sp>
      <p:sp>
        <p:nvSpPr>
          <p:cNvPr id="149" name="Google Shape;149;ge1cd1b665d_0_37"/>
          <p:cNvSpPr txBox="1"/>
          <p:nvPr/>
        </p:nvSpPr>
        <p:spPr>
          <a:xfrm>
            <a:off x="196948" y="1362900"/>
            <a:ext cx="7968574"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dirty="0">
                <a:solidFill>
                  <a:srgbClr val="7030A0"/>
                </a:solidFill>
                <a:ea typeface="Arial"/>
                <a:cs typeface="Arial"/>
                <a:sym typeface="Arial"/>
              </a:rPr>
              <a:t>How can cafés and restaurants implement a strategy to return packaging for re-use?</a:t>
            </a:r>
            <a:endParaRPr sz="200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1" i="0" u="none" strike="noStrike" cap="none" dirty="0">
                <a:solidFill>
                  <a:srgbClr val="7030A0"/>
                </a:solidFill>
                <a:ea typeface="Arial"/>
                <a:cs typeface="Arial"/>
                <a:sym typeface="Arial"/>
              </a:rPr>
              <a:t>Restaurant manager</a:t>
            </a:r>
            <a:r>
              <a:rPr lang="en-US" sz="1800" b="0" i="0" u="none" strike="noStrike" cap="none" dirty="0">
                <a:solidFill>
                  <a:srgbClr val="7030A0"/>
                </a:solidFill>
                <a:ea typeface="Arial"/>
                <a:cs typeface="Arial"/>
                <a:sym typeface="Arial"/>
              </a:rPr>
              <a:t>: </a:t>
            </a:r>
            <a:r>
              <a:rPr lang="en-US" sz="1800" b="0" i="0" u="none" strike="noStrike" cap="none" dirty="0" err="1">
                <a:solidFill>
                  <a:srgbClr val="7030A0"/>
                </a:solidFill>
                <a:ea typeface="Arial"/>
                <a:cs typeface="Arial"/>
                <a:sym typeface="Arial"/>
              </a:rPr>
              <a:t>organise</a:t>
            </a:r>
            <a:r>
              <a:rPr lang="en-US" sz="1800" b="0" i="0" u="none" strike="noStrike" cap="none" dirty="0">
                <a:solidFill>
                  <a:srgbClr val="7030A0"/>
                </a:solidFill>
                <a:ea typeface="Arial"/>
                <a:cs typeface="Arial"/>
                <a:sym typeface="Arial"/>
              </a:rPr>
              <a:t> collection points, where waiting staff can deposit packaging to be returned (e.g., glass bottles, plastic boxes/ containers.  Also </a:t>
            </a:r>
            <a:r>
              <a:rPr lang="en-US" sz="1800" b="0" i="0" u="none" strike="noStrike" cap="none" dirty="0" err="1">
                <a:solidFill>
                  <a:srgbClr val="7030A0"/>
                </a:solidFill>
                <a:ea typeface="Arial"/>
                <a:cs typeface="Arial"/>
                <a:sym typeface="Arial"/>
              </a:rPr>
              <a:t>organise</a:t>
            </a:r>
            <a:r>
              <a:rPr lang="en-US" sz="1800" b="0" i="0" u="none" strike="noStrike" cap="none" dirty="0">
                <a:solidFill>
                  <a:srgbClr val="7030A0"/>
                </a:solidFill>
                <a:ea typeface="Arial"/>
                <a:cs typeface="Arial"/>
                <a:sym typeface="Arial"/>
              </a:rPr>
              <a:t> similar collection points for ingredient packaging (e.g., wooden boxes of fruit and vegetables).</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1" i="0" u="none" strike="noStrike" cap="none" dirty="0">
                <a:solidFill>
                  <a:srgbClr val="7030A0"/>
                </a:solidFill>
                <a:ea typeface="Arial"/>
                <a:cs typeface="Arial"/>
                <a:sym typeface="Arial"/>
              </a:rPr>
              <a:t>Kitchen staff</a:t>
            </a:r>
            <a:r>
              <a:rPr lang="en-US" sz="1800" b="0" i="0" u="none" strike="noStrike" cap="none" dirty="0">
                <a:solidFill>
                  <a:srgbClr val="7030A0"/>
                </a:solidFill>
                <a:ea typeface="Arial"/>
                <a:cs typeface="Arial"/>
                <a:sym typeface="Arial"/>
              </a:rPr>
              <a:t>: clean the packaging before putting it into reusable boxes (where necessary) to be returned to the supplier. </a:t>
            </a:r>
            <a:endParaRPr dirty="0">
              <a:solidFill>
                <a:srgbClr val="7030A0"/>
              </a:solidFill>
            </a:endParaRPr>
          </a:p>
          <a:p>
            <a:pPr marL="400050" marR="0" lvl="0" indent="-171450" algn="l" rtl="0">
              <a:lnSpc>
                <a:spcPct val="100000"/>
              </a:lnSpc>
              <a:spcBef>
                <a:spcPts val="0"/>
              </a:spcBef>
              <a:spcAft>
                <a:spcPts val="0"/>
              </a:spcAft>
              <a:buClr>
                <a:schemeClr val="dk1"/>
              </a:buClr>
              <a:buSzPts val="1800"/>
              <a:buFont typeface="Arial"/>
              <a:buNone/>
            </a:pPr>
            <a:endParaRPr sz="1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1" i="0" u="none" strike="noStrike" cap="none" dirty="0">
                <a:solidFill>
                  <a:srgbClr val="7030A0"/>
                </a:solidFill>
                <a:ea typeface="Arial"/>
                <a:cs typeface="Arial"/>
                <a:sym typeface="Arial"/>
              </a:rPr>
              <a:t>Purchase manager</a:t>
            </a:r>
            <a:r>
              <a:rPr lang="en-US" sz="1800" b="0" i="0" u="none" strike="noStrike" cap="none" dirty="0">
                <a:solidFill>
                  <a:srgbClr val="7030A0"/>
                </a:solidFill>
                <a:ea typeface="Arial"/>
                <a:cs typeface="Arial"/>
                <a:sym typeface="Arial"/>
              </a:rPr>
              <a:t>: </a:t>
            </a:r>
            <a:r>
              <a:rPr lang="en-US" sz="1800" b="0" i="0" u="none" strike="noStrike" cap="none" dirty="0" err="1">
                <a:solidFill>
                  <a:srgbClr val="7030A0"/>
                </a:solidFill>
                <a:ea typeface="Arial"/>
                <a:cs typeface="Arial"/>
                <a:sym typeface="Arial"/>
              </a:rPr>
              <a:t>organise</a:t>
            </a:r>
            <a:r>
              <a:rPr lang="en-US" sz="1800" b="0" i="0" u="none" strike="noStrike" cap="none" dirty="0">
                <a:solidFill>
                  <a:srgbClr val="7030A0"/>
                </a:solidFill>
                <a:ea typeface="Arial"/>
                <a:cs typeface="Arial"/>
                <a:sym typeface="Arial"/>
              </a:rPr>
              <a:t> collection and return of packaging with the food/drink suppliers. Perhaps negotiate a discount or cross promotion deal.</a:t>
            </a:r>
            <a:endParaRPr dirty="0">
              <a:solidFill>
                <a:srgbClr val="7030A0"/>
              </a:solidFill>
            </a:endParaRPr>
          </a:p>
          <a:p>
            <a:pPr marL="4000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1" i="0" u="none" strike="noStrike" cap="none" dirty="0">
                <a:solidFill>
                  <a:srgbClr val="7030A0"/>
                </a:solidFill>
                <a:ea typeface="Arial"/>
                <a:cs typeface="Arial"/>
                <a:sym typeface="Arial"/>
              </a:rPr>
              <a:t>Marketing manager: </a:t>
            </a:r>
            <a:r>
              <a:rPr lang="en-US" sz="1800" b="0" i="0" u="none" strike="noStrike" cap="none" dirty="0">
                <a:solidFill>
                  <a:srgbClr val="7030A0"/>
                </a:solidFill>
                <a:ea typeface="Arial"/>
                <a:cs typeface="Arial"/>
                <a:sym typeface="Arial"/>
              </a:rPr>
              <a:t>make the public aware of the restaurant’s strategy and what it does to help the environment.</a:t>
            </a:r>
            <a:endParaRPr dirty="0">
              <a:solidFill>
                <a:srgbClr val="7030A0"/>
              </a:solidFill>
            </a:endParaRPr>
          </a:p>
          <a:p>
            <a:pPr marL="4000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50" name="Google Shape;150;ge1cd1b665d_0_37"/>
          <p:cNvPicPr preferRelativeResize="0"/>
          <p:nvPr/>
        </p:nvPicPr>
        <p:blipFill rotWithShape="1">
          <a:blip r:embed="rId3">
            <a:alphaModFix/>
          </a:blip>
          <a:srcRect l="1229" r="1218"/>
          <a:stretch/>
        </p:blipFill>
        <p:spPr>
          <a:xfrm>
            <a:off x="8475011" y="2094332"/>
            <a:ext cx="3345026" cy="3428989"/>
          </a:xfrm>
          <a:prstGeom prst="rect">
            <a:avLst/>
          </a:prstGeom>
          <a:noFill/>
          <a:ln>
            <a:noFill/>
          </a:ln>
        </p:spPr>
      </p:pic>
    </p:spTree>
    <p:extLst>
      <p:ext uri="{BB962C8B-B14F-4D97-AF65-F5344CB8AC3E}">
        <p14:creationId xmlns:p14="http://schemas.microsoft.com/office/powerpoint/2010/main" val="20423413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6" name="Google Shape;156;gf2cdd62eb1_0_9"/>
          <p:cNvSpPr txBox="1"/>
          <p:nvPr/>
        </p:nvSpPr>
        <p:spPr>
          <a:xfrm>
            <a:off x="104172" y="0"/>
            <a:ext cx="9045639"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a:solidFill>
                  <a:schemeClr val="dk1"/>
                </a:solidFill>
                <a:latin typeface="+mj-lt"/>
                <a:ea typeface="Arial"/>
                <a:cs typeface="Arial"/>
                <a:sym typeface="Arial"/>
              </a:rPr>
              <a:t>Benefits of Reuse </a:t>
            </a:r>
            <a:endParaRPr sz="1200" i="0" u="none" strike="noStrike" cap="none">
              <a:solidFill>
                <a:srgbClr val="000000"/>
              </a:solidFill>
              <a:latin typeface="+mj-lt"/>
              <a:ea typeface="Arial"/>
              <a:cs typeface="Arial"/>
              <a:sym typeface="Arial"/>
            </a:endParaRPr>
          </a:p>
        </p:txBody>
      </p:sp>
      <p:sp>
        <p:nvSpPr>
          <p:cNvPr id="157" name="Google Shape;157;gf2cdd62eb1_0_9"/>
          <p:cNvSpPr txBox="1"/>
          <p:nvPr/>
        </p:nvSpPr>
        <p:spPr>
          <a:xfrm>
            <a:off x="432575" y="1483550"/>
            <a:ext cx="6348054"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US" sz="2200" b="1" i="0" u="none" strike="noStrike" cap="none" dirty="0">
                <a:solidFill>
                  <a:srgbClr val="7030A0"/>
                </a:solidFill>
                <a:ea typeface="Arial"/>
                <a:cs typeface="Arial"/>
                <a:sym typeface="Arial"/>
              </a:rPr>
              <a:t>How can cafés and restaurants benefit from returning packaging to reuse?</a:t>
            </a:r>
            <a:endParaRPr sz="220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1" i="0" u="none" strike="noStrike" cap="none" dirty="0">
                <a:solidFill>
                  <a:srgbClr val="7030A0"/>
                </a:solidFill>
                <a:ea typeface="Arial"/>
                <a:cs typeface="Arial"/>
                <a:sym typeface="Arial"/>
              </a:rPr>
              <a:t>Reduced supply costs</a:t>
            </a:r>
            <a:r>
              <a:rPr lang="en-US" sz="2000" b="0" i="0" u="none" strike="noStrike" cap="none" dirty="0">
                <a:solidFill>
                  <a:srgbClr val="7030A0"/>
                </a:solidFill>
                <a:ea typeface="Arial"/>
                <a:cs typeface="Arial"/>
                <a:sym typeface="Arial"/>
              </a:rPr>
              <a:t> - less money is spent on new packaging for each delivery of supplies.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1" i="0" u="none" strike="noStrike" cap="none" dirty="0">
                <a:solidFill>
                  <a:srgbClr val="7030A0"/>
                </a:solidFill>
                <a:ea typeface="Arial"/>
                <a:cs typeface="Arial"/>
                <a:sym typeface="Arial"/>
              </a:rPr>
              <a:t>Improved corporate social image</a:t>
            </a:r>
            <a:r>
              <a:rPr lang="en-US" sz="2000" b="0" i="0" u="none" strike="noStrike" cap="none" dirty="0">
                <a:solidFill>
                  <a:srgbClr val="7030A0"/>
                </a:solidFill>
                <a:ea typeface="Arial"/>
                <a:cs typeface="Arial"/>
                <a:sym typeface="Arial"/>
              </a:rPr>
              <a:t> - nowadays customers are keen to see businesses helping the environment and are more likely to go to a restaurant involved in these practices.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58" name="Google Shape;158;gf2cdd62eb1_0_9"/>
          <p:cNvPicPr preferRelativeResize="0"/>
          <p:nvPr/>
        </p:nvPicPr>
        <p:blipFill>
          <a:blip r:embed="rId3">
            <a:alphaModFix/>
          </a:blip>
          <a:stretch>
            <a:fillRect/>
          </a:stretch>
        </p:blipFill>
        <p:spPr>
          <a:xfrm>
            <a:off x="7001250" y="1933425"/>
            <a:ext cx="4769775" cy="3179850"/>
          </a:xfrm>
          <a:prstGeom prst="rect">
            <a:avLst/>
          </a:prstGeom>
          <a:noFill/>
          <a:ln>
            <a:noFill/>
          </a:ln>
        </p:spPr>
      </p:pic>
    </p:spTree>
    <p:extLst>
      <p:ext uri="{BB962C8B-B14F-4D97-AF65-F5344CB8AC3E}">
        <p14:creationId xmlns:p14="http://schemas.microsoft.com/office/powerpoint/2010/main" val="39957345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4" name="Google Shape;164;gf2bd7fc662_0_35"/>
          <p:cNvSpPr txBox="1"/>
          <p:nvPr/>
        </p:nvSpPr>
        <p:spPr>
          <a:xfrm>
            <a:off x="108095" y="-148876"/>
            <a:ext cx="4452266"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b="1" i="0" u="none" strike="noStrike" cap="none" dirty="0">
                <a:solidFill>
                  <a:schemeClr val="dk1"/>
                </a:solidFill>
                <a:latin typeface="+mj-lt"/>
                <a:ea typeface="Arial"/>
                <a:cs typeface="Arial"/>
                <a:sym typeface="Arial"/>
              </a:rPr>
              <a:t>Reusable Cups</a:t>
            </a:r>
            <a:endParaRPr sz="4400" b="1" i="0" u="none" strike="noStrike" cap="none" dirty="0">
              <a:solidFill>
                <a:schemeClr val="dk1"/>
              </a:solidFill>
              <a:latin typeface="+mj-lt"/>
              <a:ea typeface="Arial"/>
              <a:cs typeface="Arial"/>
              <a:sym typeface="Arial"/>
            </a:endParaRPr>
          </a:p>
        </p:txBody>
      </p:sp>
      <p:sp>
        <p:nvSpPr>
          <p:cNvPr id="165" name="Google Shape;165;gf2bd7fc662_0_35"/>
          <p:cNvSpPr txBox="1"/>
          <p:nvPr/>
        </p:nvSpPr>
        <p:spPr>
          <a:xfrm>
            <a:off x="248193" y="1329600"/>
            <a:ext cx="6124472"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endParaRPr sz="1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Coffee shops could implement a system where customers bring their own reusable cups to be filled for a reduced price. This would reduce the waste generated by multiple paper or plastic cups.</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Many coffee shops already use such a system.  Nowadays, there are lots of reusable cups on the market which fold into a small size which is easy to carry.</a:t>
            </a: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166" name="Google Shape;166;gf2bd7fc662_0_35"/>
          <p:cNvPicPr preferRelativeResize="0"/>
          <p:nvPr/>
        </p:nvPicPr>
        <p:blipFill rotWithShape="1">
          <a:blip r:embed="rId3">
            <a:alphaModFix/>
          </a:blip>
          <a:srcRect l="1229" r="1218"/>
          <a:stretch/>
        </p:blipFill>
        <p:spPr>
          <a:xfrm>
            <a:off x="7512148" y="1714505"/>
            <a:ext cx="3825248" cy="3964195"/>
          </a:xfrm>
          <a:prstGeom prst="rect">
            <a:avLst/>
          </a:prstGeom>
          <a:noFill/>
          <a:ln>
            <a:noFill/>
          </a:ln>
        </p:spPr>
      </p:pic>
    </p:spTree>
    <p:extLst>
      <p:ext uri="{BB962C8B-B14F-4D97-AF65-F5344CB8AC3E}">
        <p14:creationId xmlns:p14="http://schemas.microsoft.com/office/powerpoint/2010/main" val="21598432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Google Shape;172;gef9fde0b5d_0_0"/>
          <p:cNvSpPr txBox="1"/>
          <p:nvPr/>
        </p:nvSpPr>
        <p:spPr>
          <a:xfrm>
            <a:off x="0" y="-52287"/>
            <a:ext cx="9455700"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a:solidFill>
                  <a:schemeClr val="dk1"/>
                </a:solidFill>
                <a:latin typeface="+mj-lt"/>
                <a:ea typeface="Arial"/>
                <a:cs typeface="Arial"/>
                <a:sym typeface="Arial"/>
              </a:rPr>
              <a:t>Case Study: Boston Tea Party </a:t>
            </a:r>
            <a:endParaRPr sz="1200" i="0" u="none" strike="noStrike" cap="none">
              <a:solidFill>
                <a:srgbClr val="000000"/>
              </a:solidFill>
              <a:latin typeface="+mj-lt"/>
              <a:ea typeface="Arial"/>
              <a:cs typeface="Arial"/>
              <a:sym typeface="Arial"/>
            </a:endParaRPr>
          </a:p>
        </p:txBody>
      </p:sp>
      <p:sp>
        <p:nvSpPr>
          <p:cNvPr id="173" name="Google Shape;173;gef9fde0b5d_0_0"/>
          <p:cNvSpPr txBox="1"/>
          <p:nvPr/>
        </p:nvSpPr>
        <p:spPr>
          <a:xfrm>
            <a:off x="432574" y="1668645"/>
            <a:ext cx="5968226"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endParaRPr sz="1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In June 2018, Boston Tea Party became the first coffee shop chain in the UK to completely stop using disposable cups.</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As of September 2021, the chain has succeeded in stopping over 676,000 cups from going to landfill.</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The chain gives customers three options for take away coffee: to bring their own reusable cup, to buy a reusable cup or to loan a reusable cup which can be returned to one of their cafes for a full refund.</a:t>
            </a:r>
            <a:endParaRPr sz="1800" b="0" i="0" u="none" strike="noStrike" cap="none" baseline="30000"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 </a:t>
            </a: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2400"/>
              <a:buFont typeface="Arial"/>
              <a:buNone/>
            </a:pPr>
            <a:endParaRPr sz="24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chemeClr val="dk1"/>
              </a:buClr>
              <a:buSzPts val="1100"/>
              <a:buFont typeface="Arial"/>
              <a:buNone/>
            </a:pPr>
            <a:endParaRPr sz="1800" b="0" i="0" u="none" strike="noStrike" cap="none" baseline="30000" dirty="0">
              <a:solidFill>
                <a:srgbClr val="7030A0"/>
              </a:solidFill>
              <a:ea typeface="Arial"/>
              <a:cs typeface="Arial"/>
              <a:sym typeface="Arial"/>
            </a:endParaRPr>
          </a:p>
          <a:p>
            <a:pPr marL="0" marR="0" lvl="0" indent="0" algn="l" rtl="0">
              <a:lnSpc>
                <a:spcPct val="115000"/>
              </a:lnSpc>
              <a:spcBef>
                <a:spcPts val="0"/>
              </a:spcBef>
              <a:spcAft>
                <a:spcPts val="0"/>
              </a:spcAft>
              <a:buClr>
                <a:schemeClr val="dk1"/>
              </a:buClr>
              <a:buSzPts val="1100"/>
              <a:buFont typeface="Arial"/>
              <a:buNone/>
            </a:pPr>
            <a:endParaRPr sz="11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sp>
        <p:nvSpPr>
          <p:cNvPr id="174" name="Google Shape;174;gef9fde0b5d_0_0"/>
          <p:cNvSpPr txBox="1"/>
          <p:nvPr/>
        </p:nvSpPr>
        <p:spPr>
          <a:xfrm>
            <a:off x="8442535" y="6218127"/>
            <a:ext cx="2361452" cy="338524"/>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en-US" sz="10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Source: Cups (bostonteaparty.co.uk)</a:t>
            </a:r>
            <a:endParaRPr sz="1000" b="0" i="0" u="none" strike="noStrike" cap="none">
              <a:solidFill>
                <a:schemeClr val="dk1"/>
              </a:solidFill>
              <a:latin typeface="Arial"/>
              <a:ea typeface="Arial"/>
              <a:cs typeface="Arial"/>
              <a:sym typeface="Arial"/>
            </a:endParaRPr>
          </a:p>
        </p:txBody>
      </p:sp>
      <p:pic>
        <p:nvPicPr>
          <p:cNvPr id="175" name="Google Shape;175;gef9fde0b5d_0_0" descr="couple holding reusable  coffee cups on wooden pallet upcycled table - cafe reuseable cups stock pictures, royalty-free photos &amp; images"/>
          <p:cNvPicPr preferRelativeResize="0"/>
          <p:nvPr/>
        </p:nvPicPr>
        <p:blipFill rotWithShape="1">
          <a:blip r:embed="rId4">
            <a:alphaModFix/>
          </a:blip>
          <a:srcRect/>
          <a:stretch/>
        </p:blipFill>
        <p:spPr>
          <a:xfrm>
            <a:off x="6866813" y="1916903"/>
            <a:ext cx="4892613" cy="3261742"/>
          </a:xfrm>
          <a:prstGeom prst="rect">
            <a:avLst/>
          </a:prstGeom>
          <a:noFill/>
          <a:ln>
            <a:noFill/>
          </a:ln>
        </p:spPr>
      </p:pic>
    </p:spTree>
    <p:extLst>
      <p:ext uri="{BB962C8B-B14F-4D97-AF65-F5344CB8AC3E}">
        <p14:creationId xmlns:p14="http://schemas.microsoft.com/office/powerpoint/2010/main" val="34734170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ge1ecd1bc01_0_18"/>
          <p:cNvSpPr txBox="1"/>
          <p:nvPr/>
        </p:nvSpPr>
        <p:spPr>
          <a:xfrm>
            <a:off x="82061" y="60325"/>
            <a:ext cx="12027876" cy="13629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2800"/>
              <a:buFont typeface="Arial"/>
              <a:buNone/>
            </a:pPr>
            <a:r>
              <a:rPr lang="en-US" sz="4400" b="1" i="0" u="none" strike="noStrike" cap="none" dirty="0">
                <a:solidFill>
                  <a:schemeClr val="dk1"/>
                </a:solidFill>
                <a:latin typeface="+mj-lt"/>
                <a:ea typeface="Arial"/>
                <a:cs typeface="Arial"/>
                <a:sym typeface="Arial"/>
              </a:rPr>
              <a:t>Redirecting Cooking Oil for Biofuels: Case Study - </a:t>
            </a:r>
            <a:r>
              <a:rPr lang="en-US" sz="4400" b="1" i="0" u="none" strike="noStrike" cap="none" dirty="0" err="1">
                <a:solidFill>
                  <a:schemeClr val="dk1"/>
                </a:solidFill>
                <a:latin typeface="+mj-lt"/>
                <a:ea typeface="Arial"/>
                <a:cs typeface="Arial"/>
                <a:sym typeface="Arial"/>
              </a:rPr>
              <a:t>Pumariega</a:t>
            </a:r>
            <a:r>
              <a:rPr lang="en-US" sz="4400" b="1" i="0" u="none" strike="noStrike" cap="none" dirty="0">
                <a:solidFill>
                  <a:schemeClr val="dk1"/>
                </a:solidFill>
                <a:latin typeface="+mj-lt"/>
                <a:ea typeface="Arial"/>
                <a:cs typeface="Arial"/>
                <a:sym typeface="Arial"/>
              </a:rPr>
              <a:t> </a:t>
            </a:r>
            <a:r>
              <a:rPr lang="en-US" sz="4400" b="1" i="0" u="none" strike="noStrike" cap="none" dirty="0" err="1">
                <a:solidFill>
                  <a:schemeClr val="dk1"/>
                </a:solidFill>
                <a:latin typeface="+mj-lt"/>
                <a:ea typeface="Arial"/>
                <a:cs typeface="Arial"/>
                <a:sym typeface="Arial"/>
              </a:rPr>
              <a:t>Gestión</a:t>
            </a:r>
            <a:endParaRPr sz="4400" b="1" i="0" u="none" strike="noStrike" cap="none" dirty="0">
              <a:solidFill>
                <a:schemeClr val="dk1"/>
              </a:solidFill>
              <a:latin typeface="+mj-lt"/>
              <a:ea typeface="Arial"/>
              <a:cs typeface="Arial"/>
              <a:sym typeface="Arial"/>
            </a:endParaRPr>
          </a:p>
        </p:txBody>
      </p:sp>
      <p:sp>
        <p:nvSpPr>
          <p:cNvPr id="182" name="Google Shape;182;ge1ecd1bc01_0_18"/>
          <p:cNvSpPr txBox="1"/>
          <p:nvPr/>
        </p:nvSpPr>
        <p:spPr>
          <a:xfrm>
            <a:off x="248399" y="1483550"/>
            <a:ext cx="6912055"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err="1">
                <a:solidFill>
                  <a:srgbClr val="7030A0"/>
                </a:solidFill>
                <a:ea typeface="Arial"/>
                <a:cs typeface="Arial"/>
                <a:sym typeface="Arial"/>
              </a:rPr>
              <a:t>Pumariega</a:t>
            </a:r>
            <a:r>
              <a:rPr lang="en-US" sz="1800" b="0" i="0" u="none" strike="noStrike" cap="none" dirty="0">
                <a:solidFill>
                  <a:srgbClr val="7030A0"/>
                </a:solidFill>
                <a:ea typeface="Arial"/>
                <a:cs typeface="Arial"/>
                <a:sym typeface="Arial"/>
              </a:rPr>
              <a:t> </a:t>
            </a:r>
            <a:r>
              <a:rPr lang="en-US" sz="1800" b="0" i="0" u="none" strike="noStrike" cap="none" dirty="0" err="1">
                <a:solidFill>
                  <a:srgbClr val="7030A0"/>
                </a:solidFill>
                <a:ea typeface="Arial"/>
                <a:cs typeface="Arial"/>
                <a:sym typeface="Arial"/>
              </a:rPr>
              <a:t>Gestión</a:t>
            </a:r>
            <a:r>
              <a:rPr lang="en-US" sz="1800" b="0" i="0" u="none" strike="noStrike" cap="none" dirty="0">
                <a:solidFill>
                  <a:srgbClr val="7030A0"/>
                </a:solidFill>
                <a:ea typeface="Arial"/>
                <a:cs typeface="Arial"/>
                <a:sym typeface="Arial"/>
              </a:rPr>
              <a:t> is a company based in Asturias, Spain, which collects used cooking oil to transform into biodiesel.</a:t>
            </a:r>
            <a:endParaRPr sz="1800" b="0" i="0" u="none" strike="noStrike" cap="none" dirty="0">
              <a:solidFill>
                <a:srgbClr val="7030A0"/>
              </a:solidFill>
              <a:ea typeface="Arial"/>
              <a:cs typeface="Arial"/>
              <a:sym typeface="Arial"/>
            </a:endParaRPr>
          </a:p>
          <a:p>
            <a:pPr marL="400050" marR="0" lvl="0" indent="-171450" algn="l" rtl="0">
              <a:lnSpc>
                <a:spcPct val="100000"/>
              </a:lnSpc>
              <a:spcBef>
                <a:spcPts val="0"/>
              </a:spcBef>
              <a:spcAft>
                <a:spcPts val="0"/>
              </a:spcAft>
              <a:buClr>
                <a:schemeClr val="dk1"/>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The company has collection points in supermarkets and also collects used cooking oil from establishments in the hospitality sector.</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Restaurants could collaborate with companies like </a:t>
            </a:r>
            <a:r>
              <a:rPr lang="en-US" sz="1800" b="0" i="0" u="none" strike="noStrike" cap="none" dirty="0" err="1">
                <a:solidFill>
                  <a:srgbClr val="7030A0"/>
                </a:solidFill>
                <a:ea typeface="Arial"/>
                <a:cs typeface="Arial"/>
                <a:sym typeface="Arial"/>
              </a:rPr>
              <a:t>Pumariega</a:t>
            </a:r>
            <a:r>
              <a:rPr lang="en-US" sz="1800" b="0" i="0" u="none" strike="noStrike" cap="none" dirty="0">
                <a:solidFill>
                  <a:srgbClr val="7030A0"/>
                </a:solidFill>
                <a:ea typeface="Arial"/>
                <a:cs typeface="Arial"/>
                <a:sym typeface="Arial"/>
              </a:rPr>
              <a:t> to redirect their used cooking oil.</a:t>
            </a: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A major issue with used cooking oil is that it is often poured down the sink and can lead to water pollution.</a:t>
            </a:r>
            <a:endParaRPr dirty="0">
              <a:solidFill>
                <a:srgbClr val="7030A0"/>
              </a:solidFil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1800" b="0" i="0" u="none" strike="noStrike" cap="none" dirty="0">
                <a:solidFill>
                  <a:srgbClr val="7030A0"/>
                </a:solidFill>
                <a:ea typeface="Arial"/>
                <a:cs typeface="Arial"/>
                <a:sym typeface="Arial"/>
              </a:rPr>
              <a:t>According to a local newspaper in Asturias, the company prevents the pollution of enough water to fill 480 Olympic-sized swimming pools.</a:t>
            </a:r>
            <a:endParaRPr sz="1800" b="0" i="0" u="none" strike="noStrike" cap="none" baseline="30000"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sp>
        <p:nvSpPr>
          <p:cNvPr id="184" name="Google Shape;184;ge1ecd1bc01_0_18"/>
          <p:cNvSpPr txBox="1"/>
          <p:nvPr/>
        </p:nvSpPr>
        <p:spPr>
          <a:xfrm>
            <a:off x="569354" y="5892975"/>
            <a:ext cx="7278282" cy="353913"/>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1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Source: Reciclar aceite Asturias: Esto es lo que pasaría si todo el aceite de cocina acabase en los mares</a:t>
            </a:r>
            <a:endParaRPr sz="1400" b="0" i="0" u="none" strike="noStrike" cap="none">
              <a:solidFill>
                <a:schemeClr val="dk1"/>
              </a:solidFill>
              <a:latin typeface="Arial"/>
              <a:ea typeface="Arial"/>
              <a:cs typeface="Arial"/>
              <a:sym typeface="Arial"/>
            </a:endParaRPr>
          </a:p>
        </p:txBody>
      </p:sp>
      <p:pic>
        <p:nvPicPr>
          <p:cNvPr id="2" name="Online Media 1">
            <a:hlinkClick r:id="" action="ppaction://media"/>
            <a:extLst>
              <a:ext uri="{FF2B5EF4-FFF2-40B4-BE49-F238E27FC236}">
                <a16:creationId xmlns:a16="http://schemas.microsoft.com/office/drawing/2014/main" id="{019006D1-1F90-3A9D-48DD-2B54C4E192E8}"/>
              </a:ext>
            </a:extLst>
          </p:cNvPr>
          <p:cNvPicPr>
            <a:picLocks noRot="1" noChangeAspect="1"/>
          </p:cNvPicPr>
          <p:nvPr>
            <a:videoFile r:link="rId1"/>
          </p:nvPr>
        </p:nvPicPr>
        <p:blipFill>
          <a:blip r:embed="rId5"/>
          <a:stretch>
            <a:fillRect/>
          </a:stretch>
        </p:blipFill>
        <p:spPr>
          <a:xfrm>
            <a:off x="7847636" y="2357537"/>
            <a:ext cx="3761772" cy="2125401"/>
          </a:xfrm>
          <a:prstGeom prst="rect">
            <a:avLst/>
          </a:prstGeom>
          <a:ln w="76200">
            <a:solidFill>
              <a:srgbClr val="7030A0"/>
            </a:solidFill>
          </a:ln>
        </p:spPr>
      </p:pic>
      <p:sp>
        <p:nvSpPr>
          <p:cNvPr id="3" name="TextBox 2">
            <a:extLst>
              <a:ext uri="{FF2B5EF4-FFF2-40B4-BE49-F238E27FC236}">
                <a16:creationId xmlns:a16="http://schemas.microsoft.com/office/drawing/2014/main" id="{DA30CE54-021C-7EBD-0CA8-515D37D94B07}"/>
              </a:ext>
            </a:extLst>
          </p:cNvPr>
          <p:cNvSpPr txBox="1"/>
          <p:nvPr/>
        </p:nvSpPr>
        <p:spPr>
          <a:xfrm>
            <a:off x="8194191" y="4633958"/>
            <a:ext cx="3068661" cy="369332"/>
          </a:xfrm>
          <a:prstGeom prst="rect">
            <a:avLst/>
          </a:prstGeom>
          <a:noFill/>
        </p:spPr>
        <p:txBody>
          <a:bodyPr wrap="none" rtlCol="0">
            <a:spAutoFit/>
          </a:bodyPr>
          <a:lstStyle/>
          <a:p>
            <a:pPr algn="ctr"/>
            <a:r>
              <a:rPr lang="en-US" b="1" i="0" dirty="0" err="1">
                <a:solidFill>
                  <a:srgbClr val="7030A0"/>
                </a:solidFill>
                <a:effectLst/>
                <a:hlinkClick r:id="rId6">
                  <a:extLst>
                    <a:ext uri="{A12FA001-AC4F-418D-AE19-62706E023703}">
                      <ahyp:hlinkClr xmlns:ahyp="http://schemas.microsoft.com/office/drawing/2018/hyperlinkcolor" val="tx"/>
                    </a:ext>
                  </a:extLst>
                </a:hlinkClick>
              </a:rPr>
              <a:t>Cómo</a:t>
            </a:r>
            <a:r>
              <a:rPr lang="en-US" b="1" i="0" dirty="0">
                <a:solidFill>
                  <a:srgbClr val="7030A0"/>
                </a:solidFill>
                <a:effectLst/>
                <a:hlinkClick r:id="rId6">
                  <a:extLst>
                    <a:ext uri="{A12FA001-AC4F-418D-AE19-62706E023703}">
                      <ahyp:hlinkClr xmlns:ahyp="http://schemas.microsoft.com/office/drawing/2018/hyperlinkcolor" val="tx"/>
                    </a:ext>
                  </a:extLst>
                </a:hlinkClick>
              </a:rPr>
              <a:t> </a:t>
            </a:r>
            <a:r>
              <a:rPr lang="en-US" b="1" i="0" dirty="0" err="1">
                <a:solidFill>
                  <a:srgbClr val="7030A0"/>
                </a:solidFill>
                <a:effectLst/>
                <a:hlinkClick r:id="rId6">
                  <a:extLst>
                    <a:ext uri="{A12FA001-AC4F-418D-AE19-62706E023703}">
                      <ahyp:hlinkClr xmlns:ahyp="http://schemas.microsoft.com/office/drawing/2018/hyperlinkcolor" val="tx"/>
                    </a:ext>
                  </a:extLst>
                </a:hlinkClick>
              </a:rPr>
              <a:t>Reciclar</a:t>
            </a:r>
            <a:r>
              <a:rPr lang="en-US" b="1" i="0" dirty="0">
                <a:solidFill>
                  <a:srgbClr val="7030A0"/>
                </a:solidFill>
                <a:effectLst/>
                <a:hlinkClick r:id="rId6">
                  <a:extLst>
                    <a:ext uri="{A12FA001-AC4F-418D-AE19-62706E023703}">
                      <ahyp:hlinkClr xmlns:ahyp="http://schemas.microsoft.com/office/drawing/2018/hyperlinkcolor" val="tx"/>
                    </a:ext>
                  </a:extLst>
                </a:hlinkClick>
              </a:rPr>
              <a:t> </a:t>
            </a:r>
            <a:r>
              <a:rPr lang="en-US" b="1" i="0" dirty="0" err="1">
                <a:solidFill>
                  <a:srgbClr val="7030A0"/>
                </a:solidFill>
                <a:effectLst/>
                <a:hlinkClick r:id="rId6">
                  <a:extLst>
                    <a:ext uri="{A12FA001-AC4F-418D-AE19-62706E023703}">
                      <ahyp:hlinkClr xmlns:ahyp="http://schemas.microsoft.com/office/drawing/2018/hyperlinkcolor" val="tx"/>
                    </a:ext>
                  </a:extLst>
                </a:hlinkClick>
              </a:rPr>
              <a:t>el</a:t>
            </a:r>
            <a:r>
              <a:rPr lang="en-US" b="1" i="0" dirty="0">
                <a:solidFill>
                  <a:srgbClr val="7030A0"/>
                </a:solidFill>
                <a:effectLst/>
                <a:hlinkClick r:id="rId6">
                  <a:extLst>
                    <a:ext uri="{A12FA001-AC4F-418D-AE19-62706E023703}">
                      <ahyp:hlinkClr xmlns:ahyp="http://schemas.microsoft.com/office/drawing/2018/hyperlinkcolor" val="tx"/>
                    </a:ext>
                  </a:extLst>
                </a:hlinkClick>
              </a:rPr>
              <a:t> </a:t>
            </a:r>
            <a:r>
              <a:rPr lang="en-US" b="1" i="0" dirty="0" err="1">
                <a:solidFill>
                  <a:srgbClr val="7030A0"/>
                </a:solidFill>
                <a:effectLst/>
                <a:hlinkClick r:id="rId6">
                  <a:extLst>
                    <a:ext uri="{A12FA001-AC4F-418D-AE19-62706E023703}">
                      <ahyp:hlinkClr xmlns:ahyp="http://schemas.microsoft.com/office/drawing/2018/hyperlinkcolor" val="tx"/>
                    </a:ext>
                  </a:extLst>
                </a:hlinkClick>
              </a:rPr>
              <a:t>Aceite</a:t>
            </a:r>
            <a:r>
              <a:rPr lang="en-US" b="1" i="0" dirty="0">
                <a:solidFill>
                  <a:srgbClr val="7030A0"/>
                </a:solidFill>
                <a:effectLst/>
                <a:hlinkClick r:id="rId6">
                  <a:extLst>
                    <a:ext uri="{A12FA001-AC4F-418D-AE19-62706E023703}">
                      <ahyp:hlinkClr xmlns:ahyp="http://schemas.microsoft.com/office/drawing/2018/hyperlinkcolor" val="tx"/>
                    </a:ext>
                  </a:extLst>
                </a:hlinkClick>
              </a:rPr>
              <a:t> </a:t>
            </a:r>
            <a:r>
              <a:rPr lang="en-US" b="1" i="0" dirty="0" err="1">
                <a:solidFill>
                  <a:srgbClr val="7030A0"/>
                </a:solidFill>
                <a:effectLst/>
                <a:hlinkClick r:id="rId6">
                  <a:extLst>
                    <a:ext uri="{A12FA001-AC4F-418D-AE19-62706E023703}">
                      <ahyp:hlinkClr xmlns:ahyp="http://schemas.microsoft.com/office/drawing/2018/hyperlinkcolor" val="tx"/>
                    </a:ext>
                  </a:extLst>
                </a:hlinkClick>
              </a:rPr>
              <a:t>Usado</a:t>
            </a:r>
            <a:endParaRPr lang="en-US" b="1" i="0" dirty="0">
              <a:solidFill>
                <a:srgbClr val="7030A0"/>
              </a:solidFill>
              <a:effectLst/>
            </a:endParaRPr>
          </a:p>
        </p:txBody>
      </p:sp>
    </p:spTree>
    <p:extLst>
      <p:ext uri="{BB962C8B-B14F-4D97-AF65-F5344CB8AC3E}">
        <p14:creationId xmlns:p14="http://schemas.microsoft.com/office/powerpoint/2010/main" val="306945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gf2cdd62eb1_0_18"/>
          <p:cNvSpPr txBox="1"/>
          <p:nvPr/>
        </p:nvSpPr>
        <p:spPr>
          <a:xfrm>
            <a:off x="168812" y="13978"/>
            <a:ext cx="11769994"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dirty="0">
                <a:solidFill>
                  <a:schemeClr val="dk1"/>
                </a:solidFill>
                <a:latin typeface="+mj-lt"/>
                <a:ea typeface="Arial"/>
                <a:cs typeface="Arial"/>
                <a:sym typeface="Arial"/>
              </a:rPr>
              <a:t>Implementing a Redirecting Strategy</a:t>
            </a:r>
            <a:endParaRPr sz="1200" b="0" i="0" u="none" strike="noStrike" cap="none" dirty="0">
              <a:solidFill>
                <a:srgbClr val="000000"/>
              </a:solidFill>
              <a:latin typeface="+mj-lt"/>
              <a:ea typeface="Arial"/>
              <a:cs typeface="Arial"/>
              <a:sym typeface="Arial"/>
            </a:endParaRPr>
          </a:p>
        </p:txBody>
      </p:sp>
      <p:sp>
        <p:nvSpPr>
          <p:cNvPr id="202" name="Google Shape;202;gf2cdd62eb1_0_18"/>
          <p:cNvSpPr txBox="1"/>
          <p:nvPr/>
        </p:nvSpPr>
        <p:spPr>
          <a:xfrm>
            <a:off x="168812" y="1483550"/>
            <a:ext cx="7702763"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200" b="1" i="0" u="none" strike="noStrike" cap="none" dirty="0">
                <a:solidFill>
                  <a:srgbClr val="7030A0"/>
                </a:solidFill>
                <a:ea typeface="Arial"/>
                <a:cs typeface="Arial"/>
                <a:sym typeface="Arial"/>
              </a:rPr>
              <a:t>Redirecting Cooking Oil for Biofuels: Cooperation Structures</a:t>
            </a:r>
            <a:endParaRPr sz="2200" b="1"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1" i="0" u="none" strike="noStrike" cap="none" dirty="0">
                <a:solidFill>
                  <a:srgbClr val="7030A0"/>
                </a:solidFill>
                <a:ea typeface="Arial"/>
                <a:cs typeface="Arial"/>
                <a:sym typeface="Arial"/>
              </a:rPr>
              <a:t>Restaurant Manager: </a:t>
            </a:r>
            <a:r>
              <a:rPr lang="en-US" sz="2000" b="0" i="0" u="none" strike="noStrike" cap="none" dirty="0">
                <a:solidFill>
                  <a:srgbClr val="7030A0"/>
                </a:solidFill>
                <a:ea typeface="Arial"/>
                <a:cs typeface="Arial"/>
                <a:sym typeface="Arial"/>
              </a:rPr>
              <a:t>Set up collection points for used cooking oil in the kitchen.</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1" i="0" u="none" strike="noStrike" cap="none" dirty="0">
                <a:solidFill>
                  <a:srgbClr val="7030A0"/>
                </a:solidFill>
                <a:ea typeface="Arial"/>
                <a:cs typeface="Arial"/>
                <a:sym typeface="Arial"/>
              </a:rPr>
              <a:t>Kitchen Staff: </a:t>
            </a:r>
            <a:r>
              <a:rPr lang="en-US" sz="2000" b="0" i="0" u="none" strike="noStrike" cap="none" dirty="0">
                <a:solidFill>
                  <a:srgbClr val="7030A0"/>
                </a:solidFill>
                <a:ea typeface="Arial"/>
                <a:cs typeface="Arial"/>
                <a:sym typeface="Arial"/>
              </a:rPr>
              <a:t>Deposit used cooking oil in these collection points while cooking.</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1" i="0" u="none" strike="noStrike" cap="none" dirty="0">
                <a:solidFill>
                  <a:srgbClr val="7030A0"/>
                </a:solidFill>
                <a:ea typeface="Arial"/>
                <a:cs typeface="Arial"/>
                <a:sym typeface="Arial"/>
              </a:rPr>
              <a:t>Restaurant/Purchase Manager: </a:t>
            </a:r>
            <a:r>
              <a:rPr lang="en-US" sz="2000" b="0" i="0" u="none" strike="noStrike" cap="none" dirty="0">
                <a:solidFill>
                  <a:srgbClr val="7030A0"/>
                </a:solidFill>
                <a:ea typeface="Arial"/>
                <a:cs typeface="Arial"/>
                <a:sym typeface="Arial"/>
              </a:rPr>
              <a:t>Contact a biofuels company and offer to send them used cooking oil for direct financial compensation or cross promotion.</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1" i="0" u="none" strike="noStrike" cap="none" dirty="0">
                <a:solidFill>
                  <a:srgbClr val="7030A0"/>
                </a:solidFill>
                <a:ea typeface="Arial"/>
                <a:cs typeface="Arial"/>
                <a:sym typeface="Arial"/>
              </a:rPr>
              <a:t>Marketing Manager: </a:t>
            </a:r>
            <a:r>
              <a:rPr lang="en-US" sz="2000" b="0" i="0" u="none" strike="noStrike" cap="none" dirty="0">
                <a:solidFill>
                  <a:srgbClr val="7030A0"/>
                </a:solidFill>
                <a:ea typeface="Arial"/>
                <a:cs typeface="Arial"/>
                <a:sym typeface="Arial"/>
              </a:rPr>
              <a:t>Design material to make customers aware of the collaboration.</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90000"/>
              </a:lnSpc>
              <a:spcBef>
                <a:spcPts val="1000"/>
              </a:spcBef>
              <a:spcAft>
                <a:spcPts val="0"/>
              </a:spcAft>
              <a:buClr>
                <a:srgbClr val="000000"/>
              </a:buClr>
              <a:buSzPts val="3200"/>
              <a:buFont typeface="Arial"/>
              <a:buNone/>
            </a:pPr>
            <a:endParaRPr sz="3200" b="1" i="0" u="none" strike="noStrike" cap="none" dirty="0">
              <a:solidFill>
                <a:srgbClr val="7030A0"/>
              </a:solidFill>
              <a:ea typeface="Arial"/>
              <a:cs typeface="Arial"/>
              <a:sym typeface="Arial"/>
            </a:endParaRPr>
          </a:p>
        </p:txBody>
      </p:sp>
      <p:pic>
        <p:nvPicPr>
          <p:cNvPr id="203" name="Google Shape;203;gf2cdd62eb1_0_18"/>
          <p:cNvPicPr preferRelativeResize="0"/>
          <p:nvPr/>
        </p:nvPicPr>
        <p:blipFill rotWithShape="1">
          <a:blip r:embed="rId3">
            <a:alphaModFix/>
          </a:blip>
          <a:srcRect l="1229" r="1218"/>
          <a:stretch/>
        </p:blipFill>
        <p:spPr>
          <a:xfrm>
            <a:off x="8400332" y="2052134"/>
            <a:ext cx="3345026" cy="3428988"/>
          </a:xfrm>
          <a:prstGeom prst="rect">
            <a:avLst/>
          </a:prstGeom>
          <a:noFill/>
          <a:ln>
            <a:noFill/>
          </a:ln>
        </p:spPr>
      </p:pic>
    </p:spTree>
    <p:extLst>
      <p:ext uri="{BB962C8B-B14F-4D97-AF65-F5344CB8AC3E}">
        <p14:creationId xmlns:p14="http://schemas.microsoft.com/office/powerpoint/2010/main" val="10186025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9" name="Google Shape;219;ge12ea6595a_0_45"/>
          <p:cNvSpPr txBox="1"/>
          <p:nvPr/>
        </p:nvSpPr>
        <p:spPr>
          <a:xfrm>
            <a:off x="86009" y="-185195"/>
            <a:ext cx="8434500"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b="1" i="0" u="none" strike="noStrike" cap="none">
                <a:solidFill>
                  <a:schemeClr val="dk1"/>
                </a:solidFill>
                <a:latin typeface="+mj-lt"/>
                <a:ea typeface="Arial"/>
                <a:cs typeface="Arial"/>
                <a:sym typeface="Arial"/>
              </a:rPr>
              <a:t>Conclusions</a:t>
            </a:r>
            <a:endParaRPr sz="1200" b="0" i="0" u="none" strike="noStrike" cap="none">
              <a:solidFill>
                <a:srgbClr val="000000"/>
              </a:solidFill>
              <a:latin typeface="+mj-lt"/>
              <a:ea typeface="Arial"/>
              <a:cs typeface="Arial"/>
              <a:sym typeface="Arial"/>
            </a:endParaRPr>
          </a:p>
        </p:txBody>
      </p:sp>
      <p:sp>
        <p:nvSpPr>
          <p:cNvPr id="220" name="Google Shape;220;ge12ea6595a_0_45"/>
          <p:cNvSpPr txBox="1"/>
          <p:nvPr/>
        </p:nvSpPr>
        <p:spPr>
          <a:xfrm>
            <a:off x="463453" y="1411350"/>
            <a:ext cx="10023209" cy="4035300"/>
          </a:xfrm>
          <a:prstGeom prst="rect">
            <a:avLst/>
          </a:prstGeom>
          <a:noFill/>
          <a:ln>
            <a:noFill/>
          </a:ln>
        </p:spPr>
        <p:txBody>
          <a:bodyPr spcFirstLastPara="1" wrap="square" lIns="91425" tIns="45700" rIns="91425" bIns="45700" anchor="t" anchorCtr="0">
            <a:normAutofit/>
          </a:bodyPr>
          <a:lstStyle/>
          <a:p>
            <a:pPr marL="400050" marR="0" lvl="0" indent="-285750" algn="l" rtl="0">
              <a:lnSpc>
                <a:spcPct val="90000"/>
              </a:lnSpc>
              <a:spcBef>
                <a:spcPts val="0"/>
              </a:spcBef>
              <a:spcAft>
                <a:spcPts val="0"/>
              </a:spcAft>
              <a:buClr>
                <a:schemeClr val="dk1"/>
              </a:buClr>
              <a:buSzPts val="1800"/>
              <a:buFont typeface="Arial"/>
              <a:buChar char="•"/>
            </a:pPr>
            <a:r>
              <a:rPr lang="en-US" sz="2200" b="0" i="0" u="none" strike="noStrike" cap="none" dirty="0">
                <a:solidFill>
                  <a:srgbClr val="7030A0"/>
                </a:solidFill>
                <a:latin typeface="Arial"/>
                <a:ea typeface="Arial"/>
                <a:cs typeface="Arial"/>
                <a:sym typeface="Arial"/>
              </a:rPr>
              <a:t>You have learned that restaurants often buy food from suppliers which comes in packaging which could be reused.  </a:t>
            </a:r>
            <a:endParaRPr sz="22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2200"/>
              <a:buFont typeface="Arial"/>
              <a:buNone/>
            </a:pPr>
            <a:endParaRPr sz="2200" b="0" i="0" u="none" strike="noStrike" cap="none" dirty="0">
              <a:solidFill>
                <a:srgbClr val="7030A0"/>
              </a:solidFill>
              <a:latin typeface="Arial"/>
              <a:ea typeface="Arial"/>
              <a:cs typeface="Arial"/>
              <a:sym typeface="Arial"/>
            </a:endParaRPr>
          </a:p>
          <a:p>
            <a:pPr marL="400050" marR="0" lvl="0" indent="-285750" algn="l" rtl="0">
              <a:lnSpc>
                <a:spcPct val="90000"/>
              </a:lnSpc>
              <a:spcBef>
                <a:spcPts val="0"/>
              </a:spcBef>
              <a:spcAft>
                <a:spcPts val="0"/>
              </a:spcAft>
              <a:buClr>
                <a:schemeClr val="dk1"/>
              </a:buClr>
              <a:buSzPts val="1800"/>
              <a:buFont typeface="Arial"/>
              <a:buChar char="•"/>
            </a:pPr>
            <a:r>
              <a:rPr lang="en-US" sz="2200" b="0" i="0" u="none" strike="noStrike" cap="none" dirty="0">
                <a:solidFill>
                  <a:srgbClr val="7030A0"/>
                </a:solidFill>
                <a:latin typeface="Arial"/>
                <a:ea typeface="Arial"/>
                <a:cs typeface="Arial"/>
                <a:sym typeface="Arial"/>
              </a:rPr>
              <a:t>Restaurants offering take-away food typically sell the food in containers which could be reused directly by customers or sent back to the restaurant for re-use while used cooking oil can be redirected to companies which transform it into biodiesel.   </a:t>
            </a:r>
            <a:endParaRPr dirty="0">
              <a:solidFill>
                <a:srgbClr val="7030A0"/>
              </a:solidFill>
            </a:endParaRPr>
          </a:p>
          <a:p>
            <a:pPr marL="400050" marR="0" lvl="0" indent="-171450" algn="l" rtl="0">
              <a:lnSpc>
                <a:spcPct val="90000"/>
              </a:lnSpc>
              <a:spcBef>
                <a:spcPts val="0"/>
              </a:spcBef>
              <a:spcAft>
                <a:spcPts val="0"/>
              </a:spcAft>
              <a:buClr>
                <a:schemeClr val="dk1"/>
              </a:buClr>
              <a:buSzPts val="1800"/>
              <a:buFont typeface="Arial"/>
              <a:buNone/>
            </a:pPr>
            <a:endParaRPr sz="2200" b="0" i="0" u="none" strike="noStrike" cap="none" dirty="0">
              <a:solidFill>
                <a:srgbClr val="7030A0"/>
              </a:solidFill>
              <a:latin typeface="Arial"/>
              <a:ea typeface="Arial"/>
              <a:cs typeface="Arial"/>
              <a:sym typeface="Arial"/>
            </a:endParaRPr>
          </a:p>
          <a:p>
            <a:pPr marL="400050" marR="0" lvl="0" indent="-285750" algn="l" rtl="0">
              <a:lnSpc>
                <a:spcPct val="90000"/>
              </a:lnSpc>
              <a:spcBef>
                <a:spcPts val="0"/>
              </a:spcBef>
              <a:spcAft>
                <a:spcPts val="0"/>
              </a:spcAft>
              <a:buClr>
                <a:schemeClr val="dk1"/>
              </a:buClr>
              <a:buSzPts val="1800"/>
              <a:buFont typeface="Arial"/>
              <a:buChar char="•"/>
            </a:pPr>
            <a:r>
              <a:rPr lang="en-US" sz="2200" b="0" i="0" u="none" strike="noStrike" cap="none" dirty="0">
                <a:solidFill>
                  <a:srgbClr val="7030A0"/>
                </a:solidFill>
                <a:latin typeface="Arial"/>
                <a:ea typeface="Arial"/>
                <a:cs typeface="Arial"/>
                <a:sym typeface="Arial"/>
              </a:rPr>
              <a:t>You can now identify how those working within hospitality may be able to implement a reuse, return and/or redirecting strategy. </a:t>
            </a:r>
            <a:endParaRPr sz="2200" b="0" i="0" u="none" strike="noStrike" cap="none" dirty="0">
              <a:solidFill>
                <a:srgbClr val="7030A0"/>
              </a:solidFill>
              <a:latin typeface="Arial"/>
              <a:ea typeface="Arial"/>
              <a:cs typeface="Arial"/>
              <a:sym typeface="Arial"/>
            </a:endParaRPr>
          </a:p>
        </p:txBody>
      </p:sp>
    </p:spTree>
    <p:extLst>
      <p:ext uri="{BB962C8B-B14F-4D97-AF65-F5344CB8AC3E}">
        <p14:creationId xmlns:p14="http://schemas.microsoft.com/office/powerpoint/2010/main" val="275051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339A7-0A78-6C3E-D857-92C17AF45049}"/>
              </a:ext>
            </a:extLst>
          </p:cNvPr>
          <p:cNvSpPr>
            <a:spLocks noGrp="1"/>
          </p:cNvSpPr>
          <p:nvPr>
            <p:ph type="title"/>
          </p:nvPr>
        </p:nvSpPr>
        <p:spPr/>
        <p:txBody>
          <a:bodyPr/>
          <a:lstStyle/>
          <a:p>
            <a:r>
              <a:rPr lang="en-US" dirty="0"/>
              <a:t>Unit Aims and Competences Continued</a:t>
            </a:r>
          </a:p>
        </p:txBody>
      </p:sp>
      <p:sp>
        <p:nvSpPr>
          <p:cNvPr id="3" name="Content Placeholder 2">
            <a:extLst>
              <a:ext uri="{FF2B5EF4-FFF2-40B4-BE49-F238E27FC236}">
                <a16:creationId xmlns:a16="http://schemas.microsoft.com/office/drawing/2014/main" id="{29D2FE7B-7078-1911-A236-53AFBFCFF147}"/>
              </a:ext>
            </a:extLst>
          </p:cNvPr>
          <p:cNvSpPr>
            <a:spLocks noGrp="1"/>
          </p:cNvSpPr>
          <p:nvPr>
            <p:ph idx="1"/>
          </p:nvPr>
        </p:nvSpPr>
        <p:spPr/>
        <p:txBody>
          <a:bodyPr/>
          <a:lstStyle/>
          <a:p>
            <a:r>
              <a:rPr lang="en-US" dirty="0"/>
              <a:t>The rest of the units and their competences are as follows: </a:t>
            </a:r>
          </a:p>
        </p:txBody>
      </p:sp>
      <p:graphicFrame>
        <p:nvGraphicFramePr>
          <p:cNvPr id="4" name="Table 4">
            <a:extLst>
              <a:ext uri="{FF2B5EF4-FFF2-40B4-BE49-F238E27FC236}">
                <a16:creationId xmlns:a16="http://schemas.microsoft.com/office/drawing/2014/main" id="{3C4F08BF-11D2-6448-B21C-C6C0C8362E67}"/>
              </a:ext>
            </a:extLst>
          </p:cNvPr>
          <p:cNvGraphicFramePr>
            <a:graphicFrameLocks noGrp="1"/>
          </p:cNvGraphicFramePr>
          <p:nvPr>
            <p:extLst>
              <p:ext uri="{D42A27DB-BD31-4B8C-83A1-F6EECF244321}">
                <p14:modId xmlns:p14="http://schemas.microsoft.com/office/powerpoint/2010/main" val="2213409485"/>
              </p:ext>
            </p:extLst>
          </p:nvPr>
        </p:nvGraphicFramePr>
        <p:xfrm>
          <a:off x="1146757" y="1617027"/>
          <a:ext cx="9898486" cy="3696969"/>
        </p:xfrm>
        <a:graphic>
          <a:graphicData uri="http://schemas.openxmlformats.org/drawingml/2006/table">
            <a:tbl>
              <a:tblPr firstRow="1" bandRow="1">
                <a:tableStyleId>{5C22544A-7EE6-4342-B048-85BDC9FD1C3A}</a:tableStyleId>
              </a:tblPr>
              <a:tblGrid>
                <a:gridCol w="4949243">
                  <a:extLst>
                    <a:ext uri="{9D8B030D-6E8A-4147-A177-3AD203B41FA5}">
                      <a16:colId xmlns:a16="http://schemas.microsoft.com/office/drawing/2014/main" val="1864875708"/>
                    </a:ext>
                  </a:extLst>
                </a:gridCol>
                <a:gridCol w="4949243">
                  <a:extLst>
                    <a:ext uri="{9D8B030D-6E8A-4147-A177-3AD203B41FA5}">
                      <a16:colId xmlns:a16="http://schemas.microsoft.com/office/drawing/2014/main" val="1924784661"/>
                    </a:ext>
                  </a:extLst>
                </a:gridCol>
              </a:tblGrid>
              <a:tr h="8145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6.4 Introduce participants to returning, reuse and redirection in order to reduce waste.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6.5  How cooperation structures between the hospitality sector and suppliers can reduce waste.</a:t>
                      </a:r>
                    </a:p>
                  </a:txBody>
                  <a:tcPr/>
                </a:tc>
                <a:extLst>
                  <a:ext uri="{0D108BD9-81ED-4DB2-BD59-A6C34878D82A}">
                    <a16:rowId xmlns:a16="http://schemas.microsoft.com/office/drawing/2014/main" val="111024866"/>
                  </a:ext>
                </a:extLst>
              </a:tr>
              <a:tr h="2882383">
                <a:tc>
                  <a:txBody>
                    <a:bodyPr/>
                    <a:lstStyle/>
                    <a:p>
                      <a:pPr marL="285750" indent="-285750">
                        <a:buFont typeface="Arial" panose="020B0604020202020204" pitchFamily="34" charset="0"/>
                        <a:buChar char="•"/>
                      </a:pPr>
                      <a:r>
                        <a:rPr lang="en-US" dirty="0"/>
                        <a:t>Understand how hospitality businesses can return packaging to suppliers and redirect waste products to those who can get further use out of them.</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Understand how restaurants and cafés can get customers to reuse their takeaway cups. </a:t>
                      </a:r>
                    </a:p>
                    <a:p>
                      <a:endParaRPr lang="en-US" dirty="0"/>
                    </a:p>
                  </a:txBody>
                  <a:tcPr/>
                </a:tc>
                <a:tc>
                  <a:txBody>
                    <a:bodyPr/>
                    <a:lstStyle/>
                    <a:p>
                      <a:pPr marL="4572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To be able to discern what kind of feedback between restaurants and suppliers is useful for reducing food related waste.</a:t>
                      </a:r>
                    </a:p>
                    <a:p>
                      <a:pPr marL="457200" marR="0" lvl="0" indent="-342900" algn="l" rtl="0">
                        <a:lnSpc>
                          <a:spcPct val="100000"/>
                        </a:lnSpc>
                        <a:spcBef>
                          <a:spcPts val="0"/>
                        </a:spcBef>
                        <a:spcAft>
                          <a:spcPts val="0"/>
                        </a:spcAft>
                        <a:buClr>
                          <a:srgbClr val="000000"/>
                        </a:buClr>
                        <a:buSzPts val="1800"/>
                        <a:buFont typeface="Arial"/>
                        <a:buChar char="•"/>
                      </a:pPr>
                      <a:endParaRPr lang="en-US" sz="1800" u="none" strike="noStrike" cap="none" dirty="0"/>
                    </a:p>
                    <a:p>
                      <a:pPr marL="457200" marR="0" lvl="0" indent="-342900" algn="l" rtl="0">
                        <a:lnSpc>
                          <a:spcPct val="100000"/>
                        </a:lnSpc>
                        <a:spcBef>
                          <a:spcPts val="0"/>
                        </a:spcBef>
                        <a:spcAft>
                          <a:spcPts val="0"/>
                        </a:spcAft>
                        <a:buClr>
                          <a:srgbClr val="000000"/>
                        </a:buClr>
                        <a:buSzPts val="1800"/>
                        <a:buFont typeface="Arial"/>
                        <a:buChar char="•"/>
                      </a:pPr>
                      <a:r>
                        <a:rPr lang="en-US" sz="1800" u="none" strike="noStrike" cap="none" dirty="0"/>
                        <a:t>To understand how an effective feedback system can be implemented between restaurants and suppliers.</a:t>
                      </a:r>
                    </a:p>
                    <a:p>
                      <a:endParaRPr lang="en-US" dirty="0"/>
                    </a:p>
                  </a:txBody>
                  <a:tcPr/>
                </a:tc>
                <a:extLst>
                  <a:ext uri="{0D108BD9-81ED-4DB2-BD59-A6C34878D82A}">
                    <a16:rowId xmlns:a16="http://schemas.microsoft.com/office/drawing/2014/main" val="2436882363"/>
                  </a:ext>
                </a:extLst>
              </a:tr>
            </a:tbl>
          </a:graphicData>
        </a:graphic>
      </p:graphicFrame>
    </p:spTree>
    <p:extLst>
      <p:ext uri="{BB962C8B-B14F-4D97-AF65-F5344CB8AC3E}">
        <p14:creationId xmlns:p14="http://schemas.microsoft.com/office/powerpoint/2010/main" val="130037865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34C1B-8629-B8E2-23CC-96FB5836258A}"/>
              </a:ext>
            </a:extLst>
          </p:cNvPr>
          <p:cNvSpPr>
            <a:spLocks noGrp="1"/>
          </p:cNvSpPr>
          <p:nvPr>
            <p:ph type="ctrTitle"/>
          </p:nvPr>
        </p:nvSpPr>
        <p:spPr>
          <a:xfrm>
            <a:off x="-208345" y="2372014"/>
            <a:ext cx="12608689" cy="1056986"/>
          </a:xfrm>
        </p:spPr>
        <p:txBody>
          <a:bodyPr/>
          <a:lstStyle/>
          <a:p>
            <a:r>
              <a:rPr lang="en-US" b="1" i="0" u="none" strike="noStrike" dirty="0">
                <a:solidFill>
                  <a:srgbClr val="000000"/>
                </a:solidFill>
                <a:effectLst/>
                <a:latin typeface="Calibri" panose="020F0502020204030204" pitchFamily="34" charset="0"/>
              </a:rPr>
              <a:t>Circular Economy Training in the Food Service Sector </a:t>
            </a:r>
            <a:r>
              <a:rPr lang="en-US" b="0" i="0" dirty="0">
                <a:solidFill>
                  <a:srgbClr val="000000"/>
                </a:solidFill>
                <a:effectLst/>
                <a:latin typeface="Calibri" panose="020F0502020204030204" pitchFamily="34" charset="0"/>
              </a:rPr>
              <a:t>​</a:t>
            </a:r>
            <a:endParaRPr lang="en-US" dirty="0"/>
          </a:p>
        </p:txBody>
      </p:sp>
      <p:sp>
        <p:nvSpPr>
          <p:cNvPr id="3" name="Subtitle 2">
            <a:extLst>
              <a:ext uri="{FF2B5EF4-FFF2-40B4-BE49-F238E27FC236}">
                <a16:creationId xmlns:a16="http://schemas.microsoft.com/office/drawing/2014/main" id="{67106D8A-ED37-3FB2-5740-B149F3816B3B}"/>
              </a:ext>
            </a:extLst>
          </p:cNvPr>
          <p:cNvSpPr>
            <a:spLocks noGrp="1"/>
          </p:cNvSpPr>
          <p:nvPr>
            <p:ph type="subTitle" idx="1"/>
          </p:nvPr>
        </p:nvSpPr>
        <p:spPr/>
        <p:txBody>
          <a:bodyPr/>
          <a:lstStyle/>
          <a:p>
            <a:r>
              <a:rPr lang="en-US" dirty="0"/>
              <a:t>Module 6.5 Suggesting</a:t>
            </a:r>
          </a:p>
        </p:txBody>
      </p:sp>
    </p:spTree>
    <p:extLst>
      <p:ext uri="{BB962C8B-B14F-4D97-AF65-F5344CB8AC3E}">
        <p14:creationId xmlns:p14="http://schemas.microsoft.com/office/powerpoint/2010/main" val="39972508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8" name="Google Shape;108;p7"/>
          <p:cNvSpPr txBox="1"/>
          <p:nvPr/>
        </p:nvSpPr>
        <p:spPr>
          <a:xfrm>
            <a:off x="644284" y="-47041"/>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b="1" i="0" u="none" strike="noStrike" cap="none" dirty="0">
                <a:solidFill>
                  <a:schemeClr val="dk1"/>
                </a:solidFill>
                <a:latin typeface="+mj-lt"/>
                <a:ea typeface="Arial"/>
                <a:cs typeface="Arial"/>
                <a:sym typeface="Arial"/>
              </a:rPr>
              <a:t>Unit Contents</a:t>
            </a:r>
            <a:endParaRPr sz="1400" b="0" i="0" u="none" strike="noStrike" cap="none" dirty="0">
              <a:solidFill>
                <a:srgbClr val="000000"/>
              </a:solidFill>
              <a:latin typeface="+mj-lt"/>
              <a:ea typeface="Arial"/>
              <a:cs typeface="Arial"/>
              <a:sym typeface="Arial"/>
            </a:endParaRPr>
          </a:p>
        </p:txBody>
      </p:sp>
      <p:sp>
        <p:nvSpPr>
          <p:cNvPr id="109" name="Google Shape;109;p7"/>
          <p:cNvSpPr/>
          <p:nvPr/>
        </p:nvSpPr>
        <p:spPr>
          <a:xfrm>
            <a:off x="620148" y="1315815"/>
            <a:ext cx="10951704" cy="4374561"/>
          </a:xfrm>
          <a:prstGeom prst="roundRect">
            <a:avLst>
              <a:gd name="adj" fmla="val 16667"/>
            </a:avLst>
          </a:prstGeom>
          <a:solidFill>
            <a:schemeClr val="accent1">
              <a:alpha val="80784"/>
            </a:scheme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457200" marR="0" lvl="0" indent="-457200" algn="l" rtl="0">
              <a:lnSpc>
                <a:spcPct val="80000"/>
              </a:lnSpc>
              <a:spcBef>
                <a:spcPts val="0"/>
              </a:spcBef>
              <a:spcAft>
                <a:spcPts val="0"/>
              </a:spcAft>
              <a:buClr>
                <a:schemeClr val="dk1"/>
              </a:buClr>
              <a:buSzPts val="4464"/>
              <a:buFont typeface="Arial"/>
              <a:buChar char="•"/>
            </a:pPr>
            <a:r>
              <a:rPr lang="en-US" sz="3200" b="1" i="0" u="none" strike="noStrike" cap="none" dirty="0">
                <a:solidFill>
                  <a:schemeClr val="bg1"/>
                </a:solidFill>
                <a:latin typeface="Arial"/>
                <a:ea typeface="Arial"/>
                <a:cs typeface="Arial"/>
                <a:sym typeface="Arial"/>
              </a:rPr>
              <a:t>Suggesting – how does it work?</a:t>
            </a:r>
            <a:endParaRPr sz="1200" b="0" i="0" u="none" strike="noStrike" cap="none" dirty="0">
              <a:solidFill>
                <a:schemeClr val="bg1"/>
              </a:solidFill>
              <a:latin typeface="Arial"/>
              <a:ea typeface="Arial"/>
              <a:cs typeface="Arial"/>
              <a:sym typeface="Arial"/>
            </a:endParaRPr>
          </a:p>
          <a:p>
            <a:pPr marL="457200" marR="0" lvl="0" indent="-173736" algn="l" rtl="0">
              <a:lnSpc>
                <a:spcPct val="80000"/>
              </a:lnSpc>
              <a:spcBef>
                <a:spcPts val="0"/>
              </a:spcBef>
              <a:spcAft>
                <a:spcPts val="0"/>
              </a:spcAft>
              <a:buClr>
                <a:schemeClr val="dk1"/>
              </a:buClr>
              <a:buSzPts val="4464"/>
              <a:buFont typeface="Arial"/>
              <a:buNone/>
            </a:pPr>
            <a:endParaRPr sz="3200" b="1" i="0" u="none" strike="noStrike" cap="none" dirty="0">
              <a:solidFill>
                <a:schemeClr val="bg1"/>
              </a:solidFill>
              <a:latin typeface="Arial"/>
              <a:ea typeface="Arial"/>
              <a:cs typeface="Arial"/>
              <a:sym typeface="Arial"/>
            </a:endParaRPr>
          </a:p>
          <a:p>
            <a:pPr marL="457200" marR="0" lvl="0" indent="-457200" algn="l" rtl="0">
              <a:lnSpc>
                <a:spcPct val="80000"/>
              </a:lnSpc>
              <a:spcBef>
                <a:spcPts val="0"/>
              </a:spcBef>
              <a:spcAft>
                <a:spcPts val="0"/>
              </a:spcAft>
              <a:buClr>
                <a:schemeClr val="dk1"/>
              </a:buClr>
              <a:buSzPts val="4464"/>
              <a:buFont typeface="Arial"/>
              <a:buChar char="•"/>
            </a:pPr>
            <a:r>
              <a:rPr lang="en-US" sz="3200" b="1" i="0" u="none" strike="noStrike" cap="none" dirty="0">
                <a:solidFill>
                  <a:schemeClr val="bg1"/>
                </a:solidFill>
                <a:latin typeface="Arial"/>
                <a:ea typeface="Arial"/>
                <a:cs typeface="Arial"/>
                <a:sym typeface="Arial"/>
              </a:rPr>
              <a:t>How suppliers and buyers can communicate to achieve less waste </a:t>
            </a:r>
            <a:endParaRPr sz="3200" b="1" i="0" u="none" strike="noStrike" cap="none" dirty="0">
              <a:solidFill>
                <a:schemeClr val="bg1"/>
              </a:solidFill>
              <a:latin typeface="Arial"/>
              <a:ea typeface="Arial"/>
              <a:cs typeface="Arial"/>
              <a:sym typeface="Arial"/>
            </a:endParaRPr>
          </a:p>
          <a:p>
            <a:pPr marL="457200" marR="0" lvl="0" indent="-173736" algn="l" rtl="0">
              <a:lnSpc>
                <a:spcPct val="80000"/>
              </a:lnSpc>
              <a:spcBef>
                <a:spcPts val="0"/>
              </a:spcBef>
              <a:spcAft>
                <a:spcPts val="0"/>
              </a:spcAft>
              <a:buClr>
                <a:schemeClr val="dk1"/>
              </a:buClr>
              <a:buSzPts val="4464"/>
              <a:buFont typeface="Arial"/>
              <a:buNone/>
            </a:pPr>
            <a:endParaRPr sz="3200" b="1" i="0" u="none" strike="noStrike" cap="none" dirty="0">
              <a:solidFill>
                <a:schemeClr val="bg1"/>
              </a:solidFill>
              <a:latin typeface="Arial"/>
              <a:ea typeface="Arial"/>
              <a:cs typeface="Arial"/>
              <a:sym typeface="Arial"/>
            </a:endParaRPr>
          </a:p>
          <a:p>
            <a:pPr marL="457200" marR="0" lvl="0" indent="-457200" algn="l" rtl="0">
              <a:lnSpc>
                <a:spcPct val="80000"/>
              </a:lnSpc>
              <a:spcBef>
                <a:spcPts val="0"/>
              </a:spcBef>
              <a:spcAft>
                <a:spcPts val="0"/>
              </a:spcAft>
              <a:buClr>
                <a:schemeClr val="dk1"/>
              </a:buClr>
              <a:buSzPts val="4464"/>
              <a:buFont typeface="Arial"/>
              <a:buChar char="•"/>
            </a:pPr>
            <a:r>
              <a:rPr lang="en-US" sz="3200" b="1" i="0" u="none" strike="noStrike" cap="none" dirty="0">
                <a:solidFill>
                  <a:schemeClr val="bg1"/>
                </a:solidFill>
                <a:latin typeface="Arial"/>
                <a:ea typeface="Arial"/>
                <a:cs typeface="Arial"/>
                <a:sym typeface="Arial"/>
              </a:rPr>
              <a:t>How to implement a feedback cooperation</a:t>
            </a:r>
            <a:endParaRPr sz="1200" b="0" i="0" u="none" strike="noStrike" cap="none" dirty="0">
              <a:solidFill>
                <a:schemeClr val="bg1"/>
              </a:solidFill>
              <a:latin typeface="Arial"/>
              <a:ea typeface="Arial"/>
              <a:cs typeface="Arial"/>
              <a:sym typeface="Arial"/>
            </a:endParaRPr>
          </a:p>
        </p:txBody>
      </p:sp>
    </p:spTree>
    <p:extLst>
      <p:ext uri="{BB962C8B-B14F-4D97-AF65-F5344CB8AC3E}">
        <p14:creationId xmlns:p14="http://schemas.microsoft.com/office/powerpoint/2010/main" val="28459494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6" name="Google Shape;116;ge1ecd1bc01_0_58"/>
          <p:cNvSpPr txBox="1"/>
          <p:nvPr/>
        </p:nvSpPr>
        <p:spPr>
          <a:xfrm>
            <a:off x="338530" y="44679"/>
            <a:ext cx="9455700"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6.5 Introduction - Suggesting</a:t>
            </a:r>
            <a:endParaRPr sz="1200" i="0" u="none" strike="noStrike" cap="none" dirty="0">
              <a:solidFill>
                <a:srgbClr val="000000"/>
              </a:solidFill>
              <a:latin typeface="+mj-lt"/>
              <a:ea typeface="Arial"/>
              <a:cs typeface="Arial"/>
              <a:sym typeface="Arial"/>
            </a:endParaRPr>
          </a:p>
        </p:txBody>
      </p:sp>
      <p:sp>
        <p:nvSpPr>
          <p:cNvPr id="117" name="Google Shape;117;ge1ecd1bc01_0_58"/>
          <p:cNvSpPr txBox="1"/>
          <p:nvPr/>
        </p:nvSpPr>
        <p:spPr>
          <a:xfrm>
            <a:off x="338530" y="1301685"/>
            <a:ext cx="6571556" cy="486848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800"/>
              <a:buFont typeface="Arial"/>
              <a:buNone/>
            </a:pPr>
            <a:endParaRPr sz="2000" b="1" i="0" u="none" strike="noStrike" cap="none" dirty="0">
              <a:solidFill>
                <a:srgbClr val="7030A0"/>
              </a:solidFill>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An ongoing, free exchange of ideas is important for buyers and suppliers in the hospitality industry.  </a:t>
            </a:r>
            <a:endParaRPr sz="2000" b="0" i="0" u="none" strike="noStrike" cap="none" dirty="0">
              <a:solidFill>
                <a:srgbClr val="7030A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This is not about a perfunctory feedback form gathering dust in the corner of suppliers’ offices. It also isn’t about bombarding customers with spam links to online surveys.</a:t>
            </a:r>
            <a:endParaRPr sz="2000" b="0" i="0" u="none" strike="noStrike" cap="none" dirty="0">
              <a:solidFill>
                <a:srgbClr val="7030A0"/>
              </a:solidFill>
              <a:latin typeface="Aria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latin typeface="Arial"/>
                <a:ea typeface="Arial"/>
                <a:cs typeface="Arial"/>
                <a:sym typeface="Arial"/>
              </a:rPr>
              <a:t>An “ongoing, free exchange of ideas” is about buyers and supplies </a:t>
            </a:r>
            <a:r>
              <a:rPr lang="en-US" sz="2000" b="0" i="0" u="none" strike="noStrike" cap="none" dirty="0" err="1">
                <a:solidFill>
                  <a:srgbClr val="7030A0"/>
                </a:solidFill>
                <a:latin typeface="Arial"/>
                <a:ea typeface="Arial"/>
                <a:cs typeface="Arial"/>
                <a:sym typeface="Arial"/>
              </a:rPr>
              <a:t>realising</a:t>
            </a:r>
            <a:r>
              <a:rPr lang="en-US" sz="2000" b="0" i="0" u="none" strike="noStrike" cap="none" dirty="0">
                <a:solidFill>
                  <a:srgbClr val="7030A0"/>
                </a:solidFill>
                <a:latin typeface="Arial"/>
                <a:ea typeface="Arial"/>
                <a:cs typeface="Arial"/>
                <a:sym typeface="Arial"/>
              </a:rPr>
              <a:t> that it’s in their mutual interest to give each other feedback and doing so effectively.</a:t>
            </a:r>
            <a:endParaRPr sz="2000" b="1" i="0" u="none" strike="noStrike" cap="none" dirty="0">
              <a:solidFill>
                <a:srgbClr val="7030A0"/>
              </a:solidFill>
              <a:latin typeface="Arial"/>
              <a:ea typeface="Arial"/>
              <a:cs typeface="Arial"/>
              <a:sym typeface="Arial"/>
            </a:endParaRPr>
          </a:p>
        </p:txBody>
      </p:sp>
      <p:pic>
        <p:nvPicPr>
          <p:cNvPr id="120" name="Google Shape;120;ge1ecd1bc01_0_58"/>
          <p:cNvPicPr preferRelativeResize="0"/>
          <p:nvPr/>
        </p:nvPicPr>
        <p:blipFill rotWithShape="1">
          <a:blip r:embed="rId3">
            <a:alphaModFix/>
          </a:blip>
          <a:srcRect l="1229" r="1215"/>
          <a:stretch/>
        </p:blipFill>
        <p:spPr>
          <a:xfrm>
            <a:off x="8231660" y="2021432"/>
            <a:ext cx="3345026" cy="3428989"/>
          </a:xfrm>
          <a:prstGeom prst="rect">
            <a:avLst/>
          </a:prstGeom>
          <a:noFill/>
          <a:ln>
            <a:noFill/>
          </a:ln>
          <a:effectLst>
            <a:outerShdw blurRad="57150" dist="19050" dir="5400000" algn="bl" rotWithShape="0">
              <a:srgbClr val="000000">
                <a:alpha val="48627"/>
              </a:srgbClr>
            </a:outerShdw>
          </a:effectLst>
        </p:spPr>
      </p:pic>
    </p:spTree>
    <p:extLst>
      <p:ext uri="{BB962C8B-B14F-4D97-AF65-F5344CB8AC3E}">
        <p14:creationId xmlns:p14="http://schemas.microsoft.com/office/powerpoint/2010/main" val="5775514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ge1ecd1bc01_0_67"/>
          <p:cNvSpPr txBox="1"/>
          <p:nvPr/>
        </p:nvSpPr>
        <p:spPr>
          <a:xfrm>
            <a:off x="155170" y="-81023"/>
            <a:ext cx="9455700"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i="0" u="none" strike="noStrike" cap="none">
                <a:solidFill>
                  <a:schemeClr val="dk1"/>
                </a:solidFill>
                <a:latin typeface="+mj-lt"/>
                <a:ea typeface="Arial"/>
                <a:cs typeface="Arial"/>
                <a:sym typeface="Arial"/>
              </a:rPr>
              <a:t>How does this work?</a:t>
            </a:r>
            <a:endParaRPr sz="1400" i="0" u="none" strike="noStrike" cap="none">
              <a:solidFill>
                <a:srgbClr val="000000"/>
              </a:solidFill>
              <a:latin typeface="+mj-lt"/>
              <a:ea typeface="Arial"/>
              <a:cs typeface="Arial"/>
              <a:sym typeface="Arial"/>
            </a:endParaRPr>
          </a:p>
        </p:txBody>
      </p:sp>
      <p:sp>
        <p:nvSpPr>
          <p:cNvPr id="127" name="Google Shape;127;ge1ecd1bc01_0_67"/>
          <p:cNvSpPr txBox="1"/>
          <p:nvPr/>
        </p:nvSpPr>
        <p:spPr>
          <a:xfrm>
            <a:off x="432574" y="1483550"/>
            <a:ext cx="6766879" cy="43491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It doesn’t work easily with large, multinational companies. With large suppliers, this “ongoing, free exchange of ideas” is extremely difficult logistically, which is why it typically doesn’t happen in the way we’re proposing.</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The kind of arrangement we’re suggesting here works with small, independent businesses on a local scale, working together for mutual benefits.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pic>
        <p:nvPicPr>
          <p:cNvPr id="130" name="Google Shape;130;ge1ecd1bc01_0_67"/>
          <p:cNvPicPr preferRelativeResize="0"/>
          <p:nvPr/>
        </p:nvPicPr>
        <p:blipFill rotWithShape="1">
          <a:blip r:embed="rId3">
            <a:alphaModFix/>
          </a:blip>
          <a:srcRect l="1229" r="1215"/>
          <a:stretch/>
        </p:blipFill>
        <p:spPr>
          <a:xfrm>
            <a:off x="7938357" y="1714505"/>
            <a:ext cx="3345026" cy="3428989"/>
          </a:xfrm>
          <a:prstGeom prst="rect">
            <a:avLst/>
          </a:prstGeom>
          <a:noFill/>
          <a:ln>
            <a:noFill/>
          </a:ln>
          <a:effectLst>
            <a:outerShdw blurRad="57150" dist="19050" dir="5400000" algn="bl" rotWithShape="0">
              <a:srgbClr val="000000">
                <a:alpha val="48627"/>
              </a:srgbClr>
            </a:outerShdw>
          </a:effectLst>
        </p:spPr>
      </p:pic>
    </p:spTree>
    <p:extLst>
      <p:ext uri="{BB962C8B-B14F-4D97-AF65-F5344CB8AC3E}">
        <p14:creationId xmlns:p14="http://schemas.microsoft.com/office/powerpoint/2010/main" val="18452914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6" name="Google Shape;136;ge1ecd1bc01_0_76"/>
          <p:cNvSpPr txBox="1"/>
          <p:nvPr/>
        </p:nvSpPr>
        <p:spPr>
          <a:xfrm>
            <a:off x="196923" y="60325"/>
            <a:ext cx="11995077" cy="13629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2800"/>
              <a:buFont typeface="Arial"/>
              <a:buNone/>
            </a:pPr>
            <a:r>
              <a:rPr lang="en-US" sz="4400" b="1" i="0" u="none" strike="noStrike" cap="none" dirty="0">
                <a:solidFill>
                  <a:schemeClr val="dk1"/>
                </a:solidFill>
                <a:latin typeface="+mj-lt"/>
                <a:ea typeface="Arial"/>
                <a:cs typeface="Arial"/>
                <a:sym typeface="Arial"/>
              </a:rPr>
              <a:t>What do food suppliers need to know? / What do buyers need to tell them?</a:t>
            </a:r>
            <a:endParaRPr sz="1400" b="0" i="0" u="none" strike="noStrike" cap="none" dirty="0">
              <a:solidFill>
                <a:srgbClr val="000000"/>
              </a:solidFill>
              <a:latin typeface="+mj-lt"/>
              <a:ea typeface="Arial"/>
              <a:cs typeface="Arial"/>
              <a:sym typeface="Arial"/>
            </a:endParaRPr>
          </a:p>
        </p:txBody>
      </p:sp>
      <p:sp>
        <p:nvSpPr>
          <p:cNvPr id="137" name="Google Shape;137;ge1ecd1bc01_0_76"/>
          <p:cNvSpPr txBox="1"/>
          <p:nvPr/>
        </p:nvSpPr>
        <p:spPr>
          <a:xfrm>
            <a:off x="1464367" y="1543875"/>
            <a:ext cx="4936433" cy="2657735"/>
          </a:xfrm>
          <a:prstGeom prst="rect">
            <a:avLst/>
          </a:prstGeom>
          <a:noFill/>
          <a:ln>
            <a:noFill/>
          </a:ln>
        </p:spPr>
        <p:txBody>
          <a:bodyPr spcFirstLastPara="1" wrap="square" lIns="91425" tIns="45700" rIns="91425" bIns="45700" anchor="t" anchorCtr="0">
            <a:noAutofit/>
          </a:bodyPr>
          <a:lstStyle/>
          <a:p>
            <a:pPr marL="457200" marR="0" lvl="0" indent="0" algn="ctr" rtl="0">
              <a:lnSpc>
                <a:spcPct val="100000"/>
              </a:lnSpc>
              <a:spcBef>
                <a:spcPts val="0"/>
              </a:spcBef>
              <a:spcAft>
                <a:spcPts val="0"/>
              </a:spcAft>
              <a:buClr>
                <a:srgbClr val="000000"/>
              </a:buClr>
              <a:buSzPts val="2800"/>
              <a:buFont typeface="Arial"/>
              <a:buNone/>
            </a:pPr>
            <a:endParaRPr sz="1800" b="1" i="0" u="none" strike="noStrike" cap="none" dirty="0">
              <a:solidFill>
                <a:srgbClr val="7030A0"/>
              </a:solidFill>
              <a:ea typeface="Arial"/>
              <a:cs typeface="Arial"/>
              <a:sym typeface="Arial"/>
            </a:endParaRPr>
          </a:p>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Are suppliers offering customers the right quantity divisions for their business’ needs?  For example, if everything comes in packs of six or eight, is this ideal for waste avoidance? Perhaps different quantity divisions would suit some restaurants better.  Are restaurants left with surplus food that goes out of date before it can be used? </a:t>
            </a: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pic>
        <p:nvPicPr>
          <p:cNvPr id="138" name="Google Shape;138;ge1ecd1bc01_0_76"/>
          <p:cNvPicPr preferRelativeResize="0"/>
          <p:nvPr/>
        </p:nvPicPr>
        <p:blipFill rotWithShape="1">
          <a:blip r:embed="rId3">
            <a:alphaModFix/>
          </a:blip>
          <a:srcRect l="1229" r="1215"/>
          <a:stretch/>
        </p:blipFill>
        <p:spPr>
          <a:xfrm>
            <a:off x="7793502" y="2384460"/>
            <a:ext cx="3256350" cy="2923736"/>
          </a:xfrm>
          <a:prstGeom prst="rect">
            <a:avLst/>
          </a:prstGeom>
          <a:noFill/>
          <a:ln>
            <a:noFill/>
          </a:ln>
          <a:effectLst>
            <a:outerShdw blurRad="57150" dist="19050" dir="5400000" algn="bl" rotWithShape="0">
              <a:srgbClr val="000000">
                <a:alpha val="48627"/>
              </a:srgbClr>
            </a:outerShdw>
          </a:effectLst>
        </p:spPr>
      </p:pic>
      <p:pic>
        <p:nvPicPr>
          <p:cNvPr id="139" name="Google Shape;139;ge1ecd1bc01_0_76" descr="Waiter female with solid fill"/>
          <p:cNvPicPr preferRelativeResize="0"/>
          <p:nvPr/>
        </p:nvPicPr>
        <p:blipFill rotWithShape="1">
          <a:blip r:embed="rId4">
            <a:alphaModFix/>
          </a:blip>
          <a:srcRect/>
          <a:stretch/>
        </p:blipFill>
        <p:spPr>
          <a:xfrm>
            <a:off x="396552" y="4503008"/>
            <a:ext cx="1094936" cy="1094936"/>
          </a:xfrm>
          <a:prstGeom prst="rect">
            <a:avLst/>
          </a:prstGeom>
          <a:noFill/>
          <a:ln>
            <a:noFill/>
          </a:ln>
        </p:spPr>
      </p:pic>
      <p:sp>
        <p:nvSpPr>
          <p:cNvPr id="140" name="Google Shape;140;ge1ecd1bc01_0_76"/>
          <p:cNvSpPr txBox="1"/>
          <p:nvPr/>
        </p:nvSpPr>
        <p:spPr>
          <a:xfrm>
            <a:off x="1575533" y="4342590"/>
            <a:ext cx="5189651" cy="11387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Buyers could keep suppliers informed of the quantity divisions that would best suit their restaurants.</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7030A0"/>
              </a:solidFill>
              <a:ea typeface="Arial"/>
              <a:cs typeface="Arial"/>
              <a:sym typeface="Arial"/>
            </a:endParaRPr>
          </a:p>
        </p:txBody>
      </p:sp>
      <p:pic>
        <p:nvPicPr>
          <p:cNvPr id="141" name="Google Shape;141;ge1ecd1bc01_0_76" descr="Food Delivery with solid fill"/>
          <p:cNvPicPr preferRelativeResize="0"/>
          <p:nvPr/>
        </p:nvPicPr>
        <p:blipFill rotWithShape="1">
          <a:blip r:embed="rId5">
            <a:alphaModFix/>
          </a:blip>
          <a:srcRect/>
          <a:stretch/>
        </p:blipFill>
        <p:spPr>
          <a:xfrm>
            <a:off x="396552" y="2091343"/>
            <a:ext cx="1094936" cy="1094936"/>
          </a:xfrm>
          <a:prstGeom prst="rect">
            <a:avLst/>
          </a:prstGeom>
          <a:noFill/>
          <a:ln>
            <a:noFill/>
          </a:ln>
        </p:spPr>
      </p:pic>
    </p:spTree>
    <p:extLst>
      <p:ext uri="{BB962C8B-B14F-4D97-AF65-F5344CB8AC3E}">
        <p14:creationId xmlns:p14="http://schemas.microsoft.com/office/powerpoint/2010/main" val="102864588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Google Shape;147;p8"/>
          <p:cNvSpPr txBox="1"/>
          <p:nvPr/>
        </p:nvSpPr>
        <p:spPr>
          <a:xfrm>
            <a:off x="196923" y="60325"/>
            <a:ext cx="11995077" cy="13629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2800"/>
              <a:buFont typeface="Arial"/>
              <a:buNone/>
            </a:pPr>
            <a:r>
              <a:rPr lang="en-US" sz="4400" i="0" u="none" strike="noStrike" cap="none">
                <a:solidFill>
                  <a:schemeClr val="dk1"/>
                </a:solidFill>
                <a:latin typeface="+mj-lt"/>
                <a:ea typeface="Arial"/>
                <a:cs typeface="Arial"/>
                <a:sym typeface="Arial"/>
              </a:rPr>
              <a:t>What do food suppliers need to know? / What do buyers need to tell them?</a:t>
            </a:r>
            <a:endParaRPr sz="1400" i="0" u="none" strike="noStrike" cap="none">
              <a:solidFill>
                <a:srgbClr val="000000"/>
              </a:solidFill>
              <a:latin typeface="+mj-lt"/>
              <a:ea typeface="Arial"/>
              <a:cs typeface="Arial"/>
              <a:sym typeface="Arial"/>
            </a:endParaRPr>
          </a:p>
        </p:txBody>
      </p:sp>
      <p:sp>
        <p:nvSpPr>
          <p:cNvPr id="148" name="Google Shape;148;p8"/>
          <p:cNvSpPr txBox="1"/>
          <p:nvPr/>
        </p:nvSpPr>
        <p:spPr>
          <a:xfrm>
            <a:off x="1477928" y="1806638"/>
            <a:ext cx="4936433" cy="2151904"/>
          </a:xfrm>
          <a:prstGeom prst="rect">
            <a:avLst/>
          </a:prstGeom>
          <a:noFill/>
          <a:ln>
            <a:noFill/>
          </a:ln>
        </p:spPr>
        <p:txBody>
          <a:bodyPr spcFirstLastPara="1" wrap="square" lIns="91425" tIns="45700" rIns="91425" bIns="45700" anchor="t" anchorCtr="0">
            <a:noAutofit/>
          </a:bodyPr>
          <a:lstStyle/>
          <a:p>
            <a:pPr marL="457200" marR="0" lvl="0" indent="0" algn="ctr" rtl="0">
              <a:lnSpc>
                <a:spcPct val="100000"/>
              </a:lnSpc>
              <a:spcBef>
                <a:spcPts val="0"/>
              </a:spcBef>
              <a:spcAft>
                <a:spcPts val="0"/>
              </a:spcAft>
              <a:buClr>
                <a:srgbClr val="000000"/>
              </a:buClr>
              <a:buSzPts val="2800"/>
              <a:buFont typeface="Arial"/>
              <a:buNone/>
            </a:pPr>
            <a:endParaRPr sz="1800" b="1" i="0" u="none" strike="noStrike" cap="none" dirty="0">
              <a:solidFill>
                <a:srgbClr val="7030A0"/>
              </a:solidFill>
              <a:ea typeface="Arial"/>
              <a:cs typeface="Arial"/>
              <a:sym typeface="Arial"/>
            </a:endParaRPr>
          </a:p>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Are suppliers using packaging which the buyer considers unnecessary? Perhaps the supplier thinks an extra plastic covering is good for hygienic reasons, but the buyer washes all their produce anyway.</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pic>
        <p:nvPicPr>
          <p:cNvPr id="149" name="Google Shape;149;p8" descr="Waiter female with solid fill"/>
          <p:cNvPicPr preferRelativeResize="0"/>
          <p:nvPr/>
        </p:nvPicPr>
        <p:blipFill rotWithShape="1">
          <a:blip r:embed="rId3">
            <a:alphaModFix/>
          </a:blip>
          <a:srcRect/>
          <a:stretch/>
        </p:blipFill>
        <p:spPr>
          <a:xfrm>
            <a:off x="405610" y="4130316"/>
            <a:ext cx="1094936" cy="1094936"/>
          </a:xfrm>
          <a:prstGeom prst="rect">
            <a:avLst/>
          </a:prstGeom>
          <a:noFill/>
          <a:ln>
            <a:noFill/>
          </a:ln>
        </p:spPr>
      </p:pic>
      <p:sp>
        <p:nvSpPr>
          <p:cNvPr id="150" name="Google Shape;150;p8"/>
          <p:cNvSpPr txBox="1"/>
          <p:nvPr/>
        </p:nvSpPr>
        <p:spPr>
          <a:xfrm>
            <a:off x="1477928" y="4130316"/>
            <a:ext cx="5189651" cy="113877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Buyers could keep suppliers informed of what they consider necessary packaging.</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7030A0"/>
              </a:solidFill>
              <a:ea typeface="Arial"/>
              <a:cs typeface="Arial"/>
              <a:sym typeface="Arial"/>
            </a:endParaRPr>
          </a:p>
        </p:txBody>
      </p:sp>
      <p:pic>
        <p:nvPicPr>
          <p:cNvPr id="151" name="Google Shape;151;p8" descr="Food Delivery with solid fill"/>
          <p:cNvPicPr preferRelativeResize="0"/>
          <p:nvPr/>
        </p:nvPicPr>
        <p:blipFill rotWithShape="1">
          <a:blip r:embed="rId4">
            <a:alphaModFix/>
          </a:blip>
          <a:srcRect/>
          <a:stretch/>
        </p:blipFill>
        <p:spPr>
          <a:xfrm>
            <a:off x="382992" y="2110864"/>
            <a:ext cx="1094936" cy="1094936"/>
          </a:xfrm>
          <a:prstGeom prst="rect">
            <a:avLst/>
          </a:prstGeom>
          <a:noFill/>
          <a:ln>
            <a:noFill/>
          </a:ln>
        </p:spPr>
      </p:pic>
      <p:pic>
        <p:nvPicPr>
          <p:cNvPr id="152" name="Google Shape;152;p8"/>
          <p:cNvPicPr preferRelativeResize="0"/>
          <p:nvPr/>
        </p:nvPicPr>
        <p:blipFill rotWithShape="1">
          <a:blip r:embed="rId5">
            <a:alphaModFix/>
          </a:blip>
          <a:srcRect l="1229" r="1215"/>
          <a:stretch/>
        </p:blipFill>
        <p:spPr>
          <a:xfrm>
            <a:off x="7893896" y="1840100"/>
            <a:ext cx="3345026" cy="3428989"/>
          </a:xfrm>
          <a:prstGeom prst="rect">
            <a:avLst/>
          </a:prstGeom>
          <a:noFill/>
          <a:ln>
            <a:noFill/>
          </a:ln>
          <a:effectLst>
            <a:outerShdw blurRad="57150" dist="19050" dir="5400000" algn="bl" rotWithShape="0">
              <a:srgbClr val="000000">
                <a:alpha val="48627"/>
              </a:srgbClr>
            </a:outerShdw>
          </a:effectLst>
        </p:spPr>
      </p:pic>
    </p:spTree>
    <p:extLst>
      <p:ext uri="{BB962C8B-B14F-4D97-AF65-F5344CB8AC3E}">
        <p14:creationId xmlns:p14="http://schemas.microsoft.com/office/powerpoint/2010/main" val="18293544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8" name="Google Shape;158;p9"/>
          <p:cNvSpPr txBox="1"/>
          <p:nvPr/>
        </p:nvSpPr>
        <p:spPr>
          <a:xfrm>
            <a:off x="196923" y="60325"/>
            <a:ext cx="11995077" cy="1362900"/>
          </a:xfrm>
          <a:prstGeom prst="rect">
            <a:avLst/>
          </a:prstGeom>
          <a:noFill/>
          <a:ln>
            <a:noFill/>
          </a:ln>
        </p:spPr>
        <p:txBody>
          <a:bodyPr spcFirstLastPara="1" wrap="square" lIns="91425" tIns="45700" rIns="91425" bIns="45700" anchor="ctr" anchorCtr="0">
            <a:noAutofit/>
          </a:bodyPr>
          <a:lstStyle/>
          <a:p>
            <a:pPr marL="0" marR="0" lvl="0" indent="0" rtl="0">
              <a:lnSpc>
                <a:spcPct val="100000"/>
              </a:lnSpc>
              <a:spcBef>
                <a:spcPts val="0"/>
              </a:spcBef>
              <a:spcAft>
                <a:spcPts val="0"/>
              </a:spcAft>
              <a:buClr>
                <a:srgbClr val="000000"/>
              </a:buClr>
              <a:buSzPts val="2800"/>
              <a:buFont typeface="Arial"/>
              <a:buNone/>
            </a:pPr>
            <a:r>
              <a:rPr lang="en-US" sz="4400" b="1" i="0" u="none" strike="noStrike" cap="none">
                <a:solidFill>
                  <a:schemeClr val="dk1"/>
                </a:solidFill>
                <a:latin typeface="+mj-lt"/>
                <a:ea typeface="Arial"/>
                <a:cs typeface="Arial"/>
                <a:sym typeface="Arial"/>
              </a:rPr>
              <a:t>What do food suppliers need to know? / What do buyers need to tell them?</a:t>
            </a:r>
            <a:endParaRPr sz="1400" b="0" i="0" u="none" strike="noStrike" cap="none">
              <a:solidFill>
                <a:srgbClr val="000000"/>
              </a:solidFill>
              <a:latin typeface="+mj-lt"/>
              <a:ea typeface="Arial"/>
              <a:cs typeface="Arial"/>
              <a:sym typeface="Arial"/>
            </a:endParaRPr>
          </a:p>
        </p:txBody>
      </p:sp>
      <p:sp>
        <p:nvSpPr>
          <p:cNvPr id="159" name="Google Shape;159;p9"/>
          <p:cNvSpPr txBox="1"/>
          <p:nvPr/>
        </p:nvSpPr>
        <p:spPr>
          <a:xfrm>
            <a:off x="1491488" y="1651609"/>
            <a:ext cx="4936433" cy="1948118"/>
          </a:xfrm>
          <a:prstGeom prst="rect">
            <a:avLst/>
          </a:prstGeom>
          <a:noFill/>
          <a:ln>
            <a:noFill/>
          </a:ln>
        </p:spPr>
        <p:txBody>
          <a:bodyPr spcFirstLastPara="1" wrap="square" lIns="91425" tIns="45700" rIns="91425" bIns="45700" anchor="t" anchorCtr="0">
            <a:noAutofit/>
          </a:bodyPr>
          <a:lstStyle/>
          <a:p>
            <a:pPr marL="457200" marR="0" lvl="0" indent="0" algn="ctr" rtl="0">
              <a:lnSpc>
                <a:spcPct val="100000"/>
              </a:lnSpc>
              <a:spcBef>
                <a:spcPts val="0"/>
              </a:spcBef>
              <a:spcAft>
                <a:spcPts val="0"/>
              </a:spcAft>
              <a:buClr>
                <a:srgbClr val="000000"/>
              </a:buClr>
              <a:buSzPts val="2800"/>
              <a:buFont typeface="Arial"/>
              <a:buNone/>
            </a:pPr>
            <a:endParaRPr sz="1800" b="1" i="0" u="none" strike="noStrike" cap="none" dirty="0">
              <a:solidFill>
                <a:srgbClr val="7030A0"/>
              </a:solidFill>
              <a:ea typeface="Arial"/>
              <a:cs typeface="Arial"/>
              <a:sym typeface="Arial"/>
            </a:endParaRPr>
          </a:p>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Could small suppliers start producing a new product, so restaurants don’t have to seek bigger providers further afield? For example: perhaps a local drinks company could provide them with alternatives of popular soft drinks. </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pic>
        <p:nvPicPr>
          <p:cNvPr id="160" name="Google Shape;160;p9" descr="Waiter female with solid fill"/>
          <p:cNvPicPr preferRelativeResize="0"/>
          <p:nvPr/>
        </p:nvPicPr>
        <p:blipFill rotWithShape="1">
          <a:blip r:embed="rId3">
            <a:alphaModFix/>
          </a:blip>
          <a:srcRect/>
          <a:stretch/>
        </p:blipFill>
        <p:spPr>
          <a:xfrm>
            <a:off x="369431" y="4043867"/>
            <a:ext cx="1094936" cy="1094936"/>
          </a:xfrm>
          <a:prstGeom prst="rect">
            <a:avLst/>
          </a:prstGeom>
          <a:noFill/>
          <a:ln>
            <a:noFill/>
          </a:ln>
        </p:spPr>
      </p:pic>
      <p:sp>
        <p:nvSpPr>
          <p:cNvPr id="161" name="Google Shape;161;p9"/>
          <p:cNvSpPr txBox="1"/>
          <p:nvPr/>
        </p:nvSpPr>
        <p:spPr>
          <a:xfrm>
            <a:off x="1464367" y="4067618"/>
            <a:ext cx="5189651" cy="1138773"/>
          </a:xfrm>
          <a:prstGeom prst="rect">
            <a:avLst/>
          </a:prstGeom>
          <a:noFill/>
          <a:ln>
            <a:noFill/>
          </a:ln>
        </p:spPr>
        <p:txBody>
          <a:bodyPr spcFirstLastPara="1" wrap="square" lIns="91425" tIns="45700" rIns="91425" bIns="45700" anchor="t" anchorCtr="0">
            <a:spAutoFit/>
          </a:bodyPr>
          <a:lstStyle/>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11430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7030A0"/>
                </a:solidFill>
                <a:ea typeface="Arial"/>
                <a:cs typeface="Arial"/>
                <a:sym typeface="Arial"/>
              </a:rPr>
              <a:t>Buyers could keep suppliers informed about products they would like them to provide.</a:t>
            </a:r>
            <a:endParaRPr sz="14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7030A0"/>
              </a:solidFill>
              <a:ea typeface="Arial"/>
              <a:cs typeface="Arial"/>
              <a:sym typeface="Arial"/>
            </a:endParaRPr>
          </a:p>
        </p:txBody>
      </p:sp>
      <p:pic>
        <p:nvPicPr>
          <p:cNvPr id="162" name="Google Shape;162;p9" descr="Food Delivery with solid fill"/>
          <p:cNvPicPr preferRelativeResize="0"/>
          <p:nvPr/>
        </p:nvPicPr>
        <p:blipFill rotWithShape="1">
          <a:blip r:embed="rId4">
            <a:alphaModFix/>
          </a:blip>
          <a:srcRect/>
          <a:stretch/>
        </p:blipFill>
        <p:spPr>
          <a:xfrm>
            <a:off x="396552" y="1965189"/>
            <a:ext cx="1094936" cy="1094936"/>
          </a:xfrm>
          <a:prstGeom prst="rect">
            <a:avLst/>
          </a:prstGeom>
          <a:noFill/>
          <a:ln>
            <a:noFill/>
          </a:ln>
        </p:spPr>
      </p:pic>
      <p:pic>
        <p:nvPicPr>
          <p:cNvPr id="163" name="Google Shape;163;p9"/>
          <p:cNvPicPr preferRelativeResize="0"/>
          <p:nvPr/>
        </p:nvPicPr>
        <p:blipFill rotWithShape="1">
          <a:blip r:embed="rId5">
            <a:alphaModFix/>
          </a:blip>
          <a:srcRect l="1229" r="1215"/>
          <a:stretch/>
        </p:blipFill>
        <p:spPr>
          <a:xfrm>
            <a:off x="7748954" y="1885232"/>
            <a:ext cx="3345026" cy="3428989"/>
          </a:xfrm>
          <a:prstGeom prst="rect">
            <a:avLst/>
          </a:prstGeom>
          <a:noFill/>
          <a:ln>
            <a:noFill/>
          </a:ln>
          <a:effectLst>
            <a:outerShdw blurRad="57150" dist="19050" dir="5400000" algn="bl" rotWithShape="0">
              <a:srgbClr val="000000">
                <a:alpha val="48627"/>
              </a:srgbClr>
            </a:outerShdw>
          </a:effectLst>
        </p:spPr>
      </p:pic>
    </p:spTree>
    <p:extLst>
      <p:ext uri="{BB962C8B-B14F-4D97-AF65-F5344CB8AC3E}">
        <p14:creationId xmlns:p14="http://schemas.microsoft.com/office/powerpoint/2010/main" val="30446163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9" name="Google Shape;169;gf309ad362c_2_4"/>
          <p:cNvSpPr txBox="1"/>
          <p:nvPr/>
        </p:nvSpPr>
        <p:spPr>
          <a:xfrm>
            <a:off x="104172" y="0"/>
            <a:ext cx="12087853"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i="0" u="none" strike="noStrike" cap="none" dirty="0">
                <a:solidFill>
                  <a:schemeClr val="dk1"/>
                </a:solidFill>
                <a:latin typeface="+mj-lt"/>
                <a:ea typeface="Arial"/>
                <a:cs typeface="Arial"/>
                <a:sym typeface="Arial"/>
              </a:rPr>
              <a:t>How to implement a feedback cooperation structure</a:t>
            </a:r>
            <a:endParaRPr sz="4400" i="0" u="none" strike="noStrike" cap="none" dirty="0">
              <a:solidFill>
                <a:schemeClr val="dk1"/>
              </a:solidFill>
              <a:latin typeface="+mj-lt"/>
              <a:ea typeface="Arial"/>
              <a:cs typeface="Arial"/>
              <a:sym typeface="Arial"/>
            </a:endParaRPr>
          </a:p>
        </p:txBody>
      </p:sp>
      <p:sp>
        <p:nvSpPr>
          <p:cNvPr id="170" name="Google Shape;170;gf309ad362c_2_4"/>
          <p:cNvSpPr txBox="1"/>
          <p:nvPr/>
        </p:nvSpPr>
        <p:spPr>
          <a:xfrm>
            <a:off x="432573" y="1254450"/>
            <a:ext cx="6894201" cy="43491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Products, quantities and packaging are the three key areas in which suppliers need information.</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The </a:t>
            </a:r>
            <a:r>
              <a:rPr lang="en-US" sz="2000" b="1" i="0" u="none" strike="noStrike" cap="none" dirty="0">
                <a:solidFill>
                  <a:srgbClr val="7030A0"/>
                </a:solidFill>
                <a:ea typeface="Arial"/>
                <a:cs typeface="Arial"/>
                <a:sym typeface="Arial"/>
              </a:rPr>
              <a:t>restaurant manager</a:t>
            </a:r>
            <a:r>
              <a:rPr lang="en-US" sz="2000" b="0" i="0" u="none" strike="noStrike" cap="none" dirty="0">
                <a:solidFill>
                  <a:srgbClr val="7030A0"/>
                </a:solidFill>
                <a:ea typeface="Arial"/>
                <a:cs typeface="Arial"/>
                <a:sym typeface="Arial"/>
              </a:rPr>
              <a:t>: could first brief the staff on these three key areas.  Then the restaurant manager could regularly ask the staff what they think regarding these three areas.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The </a:t>
            </a:r>
            <a:r>
              <a:rPr lang="en-US" sz="2000" b="1" i="0" u="none" strike="noStrike" cap="none" dirty="0">
                <a:solidFill>
                  <a:srgbClr val="7030A0"/>
                </a:solidFill>
                <a:ea typeface="Arial"/>
                <a:cs typeface="Arial"/>
                <a:sym typeface="Arial"/>
              </a:rPr>
              <a:t>kitchen staff </a:t>
            </a:r>
            <a:r>
              <a:rPr lang="en-US" sz="2000" b="0" i="0" u="none" strike="noStrike" cap="none" dirty="0">
                <a:solidFill>
                  <a:srgbClr val="7030A0"/>
                </a:solidFill>
                <a:ea typeface="Arial"/>
                <a:cs typeface="Arial"/>
                <a:sym typeface="Arial"/>
              </a:rPr>
              <a:t>could report back with honest feedback on these three areas based on what they observe in the kitchen.</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pic>
        <p:nvPicPr>
          <p:cNvPr id="173" name="Google Shape;173;gf309ad362c_2_4"/>
          <p:cNvPicPr preferRelativeResize="0"/>
          <p:nvPr/>
        </p:nvPicPr>
        <p:blipFill rotWithShape="1">
          <a:blip r:embed="rId3">
            <a:alphaModFix/>
          </a:blip>
          <a:srcRect l="1229" r="1217"/>
          <a:stretch/>
        </p:blipFill>
        <p:spPr>
          <a:xfrm>
            <a:off x="8414400" y="1714509"/>
            <a:ext cx="3345026" cy="3428989"/>
          </a:xfrm>
          <a:prstGeom prst="rect">
            <a:avLst/>
          </a:prstGeom>
          <a:noFill/>
          <a:ln>
            <a:noFill/>
          </a:ln>
          <a:effectLst>
            <a:outerShdw blurRad="57150" dist="19050" dir="5400000" algn="bl" rotWithShape="0">
              <a:srgbClr val="000000">
                <a:alpha val="48627"/>
              </a:srgbClr>
            </a:outerShdw>
          </a:effectLst>
        </p:spPr>
      </p:pic>
    </p:spTree>
    <p:extLst>
      <p:ext uri="{BB962C8B-B14F-4D97-AF65-F5344CB8AC3E}">
        <p14:creationId xmlns:p14="http://schemas.microsoft.com/office/powerpoint/2010/main" val="399627715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9" name="Google Shape;179;gf309ad362c_2_13"/>
          <p:cNvSpPr txBox="1"/>
          <p:nvPr/>
        </p:nvSpPr>
        <p:spPr>
          <a:xfrm>
            <a:off x="104172" y="0"/>
            <a:ext cx="12087853"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800"/>
              <a:buFont typeface="Arial"/>
              <a:buNone/>
            </a:pPr>
            <a:r>
              <a:rPr lang="en-US" sz="4400" i="0" u="none" strike="noStrike" cap="none" dirty="0">
                <a:solidFill>
                  <a:schemeClr val="dk1"/>
                </a:solidFill>
                <a:latin typeface="+mj-lt"/>
                <a:ea typeface="Arial"/>
                <a:cs typeface="Arial"/>
                <a:sym typeface="Arial"/>
              </a:rPr>
              <a:t>How to implement a feedback cooperation structure (cont.)</a:t>
            </a:r>
            <a:endParaRPr sz="4400" i="0" u="none" strike="noStrike" cap="none" dirty="0">
              <a:solidFill>
                <a:schemeClr val="dk1"/>
              </a:solidFill>
              <a:latin typeface="+mj-lt"/>
              <a:ea typeface="Arial"/>
              <a:cs typeface="Arial"/>
              <a:sym typeface="Arial"/>
            </a:endParaRPr>
          </a:p>
        </p:txBody>
      </p:sp>
      <p:sp>
        <p:nvSpPr>
          <p:cNvPr id="180" name="Google Shape;180;gf309ad362c_2_13"/>
          <p:cNvSpPr txBox="1"/>
          <p:nvPr/>
        </p:nvSpPr>
        <p:spPr>
          <a:xfrm>
            <a:off x="277792" y="1483550"/>
            <a:ext cx="6620719" cy="4349100"/>
          </a:xfrm>
          <a:prstGeom prst="rect">
            <a:avLst/>
          </a:prstGeom>
          <a:noFill/>
          <a:ln>
            <a:noFill/>
          </a:ln>
        </p:spPr>
        <p:txBody>
          <a:bodyPr spcFirstLastPara="1" wrap="square" lIns="91425" tIns="45700" rIns="91425" bIns="45700" anchor="t" anchorCtr="0">
            <a:noAutofit/>
          </a:bodyPr>
          <a:lstStyle/>
          <a:p>
            <a:pPr marL="457200" marR="0" lvl="0" indent="0" algn="l" rtl="0">
              <a:lnSpc>
                <a:spcPct val="100000"/>
              </a:lnSpc>
              <a:spcBef>
                <a:spcPts val="0"/>
              </a:spcBef>
              <a:spcAft>
                <a:spcPts val="0"/>
              </a:spcAft>
              <a:buClr>
                <a:srgbClr val="000000"/>
              </a:buClr>
              <a:buSzPts val="2800"/>
              <a:buFont typeface="Arial"/>
              <a:buNone/>
            </a:pPr>
            <a:endParaRPr sz="2800" b="1"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The </a:t>
            </a:r>
            <a:r>
              <a:rPr lang="en-US" sz="2000" b="1" i="0" u="none" strike="noStrike" cap="none" dirty="0">
                <a:solidFill>
                  <a:srgbClr val="7030A0"/>
                </a:solidFill>
                <a:ea typeface="Arial"/>
                <a:cs typeface="Arial"/>
                <a:sym typeface="Arial"/>
              </a:rPr>
              <a:t>waiting staff </a:t>
            </a:r>
            <a:r>
              <a:rPr lang="en-US" sz="2000" b="0" i="0" u="none" strike="noStrike" cap="none" dirty="0">
                <a:solidFill>
                  <a:srgbClr val="7030A0"/>
                </a:solidFill>
                <a:ea typeface="Arial"/>
                <a:cs typeface="Arial"/>
                <a:sym typeface="Arial"/>
              </a:rPr>
              <a:t>could report back to the restaurant manager on what they observe being left on plates.  For example - are there often large amounts of potatoes left on customer’s plates?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00050" marR="0" lvl="0" indent="-28575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Based on the feedback the restaurant manager receives from the kitchen staff and waiting staff, he or she can give feedback to the suppliers.  This could be via email, phone call or voice message, for example.</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p:txBody>
      </p:sp>
      <p:pic>
        <p:nvPicPr>
          <p:cNvPr id="183" name="Google Shape;183;gf309ad362c_2_13"/>
          <p:cNvPicPr preferRelativeResize="0"/>
          <p:nvPr/>
        </p:nvPicPr>
        <p:blipFill rotWithShape="1">
          <a:blip r:embed="rId3">
            <a:alphaModFix/>
          </a:blip>
          <a:srcRect l="1229" r="1217"/>
          <a:stretch/>
        </p:blipFill>
        <p:spPr>
          <a:xfrm>
            <a:off x="7951413" y="1714505"/>
            <a:ext cx="3345026" cy="3428989"/>
          </a:xfrm>
          <a:prstGeom prst="rect">
            <a:avLst/>
          </a:prstGeom>
          <a:noFill/>
          <a:ln>
            <a:noFill/>
          </a:ln>
          <a:effectLst>
            <a:outerShdw blurRad="57150" dist="19050" dir="5400000" algn="bl" rotWithShape="0">
              <a:srgbClr val="000000">
                <a:alpha val="48627"/>
              </a:srgbClr>
            </a:outerShdw>
          </a:effectLst>
        </p:spPr>
      </p:pic>
    </p:spTree>
    <p:extLst>
      <p:ext uri="{BB962C8B-B14F-4D97-AF65-F5344CB8AC3E}">
        <p14:creationId xmlns:p14="http://schemas.microsoft.com/office/powerpoint/2010/main" val="2050782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9" name="Google Shape;199;ge12ea6595a_0_45"/>
          <p:cNvSpPr txBox="1"/>
          <p:nvPr/>
        </p:nvSpPr>
        <p:spPr>
          <a:xfrm>
            <a:off x="104172" y="0"/>
            <a:ext cx="11865593" cy="1362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a:solidFill>
                  <a:schemeClr val="dk1"/>
                </a:solidFill>
                <a:latin typeface="+mj-lt"/>
                <a:ea typeface="Arial"/>
                <a:cs typeface="Arial"/>
                <a:sym typeface="Arial"/>
              </a:rPr>
              <a:t>Conclusions</a:t>
            </a:r>
            <a:endParaRPr sz="1200" i="0" u="none" strike="noStrike" cap="none">
              <a:solidFill>
                <a:srgbClr val="000000"/>
              </a:solidFill>
              <a:latin typeface="+mj-lt"/>
              <a:ea typeface="Arial"/>
              <a:cs typeface="Arial"/>
              <a:sym typeface="Arial"/>
            </a:endParaRPr>
          </a:p>
        </p:txBody>
      </p:sp>
      <p:sp>
        <p:nvSpPr>
          <p:cNvPr id="200" name="Google Shape;200;ge12ea6595a_0_45"/>
          <p:cNvSpPr txBox="1"/>
          <p:nvPr/>
        </p:nvSpPr>
        <p:spPr>
          <a:xfrm>
            <a:off x="282293" y="1411350"/>
            <a:ext cx="10632633" cy="4035300"/>
          </a:xfrm>
          <a:prstGeom prst="rect">
            <a:avLst/>
          </a:prstGeom>
          <a:noFill/>
          <a:ln>
            <a:noFill/>
          </a:ln>
        </p:spPr>
        <p:txBody>
          <a:bodyPr spcFirstLastPara="1" wrap="square" lIns="91425" tIns="45700" rIns="91425" bIns="45700" anchor="t" anchorCtr="0">
            <a:normAutofit/>
          </a:bodyPr>
          <a:lstStyle/>
          <a:p>
            <a:pPr marL="400050" marR="0" lvl="0" indent="-285750" algn="l" rtl="0">
              <a:lnSpc>
                <a:spcPct val="90000"/>
              </a:lnSpc>
              <a:spcBef>
                <a:spcPts val="0"/>
              </a:spcBef>
              <a:spcAft>
                <a:spcPts val="0"/>
              </a:spcAft>
              <a:buClr>
                <a:schemeClr val="dk1"/>
              </a:buClr>
              <a:buSzPts val="1800"/>
              <a:buFont typeface="Arial"/>
              <a:buChar char="•"/>
            </a:pPr>
            <a:r>
              <a:rPr lang="en-US" sz="1800" b="0" i="0" u="none" strike="noStrike" cap="none" dirty="0">
                <a:solidFill>
                  <a:srgbClr val="7030A0"/>
                </a:solidFill>
                <a:latin typeface="Arial"/>
                <a:ea typeface="Arial"/>
                <a:cs typeface="Arial"/>
                <a:sym typeface="Arial"/>
              </a:rPr>
              <a:t>You have learned that a close working relationship between restaurants and their suppliers is key to facilitating an effective exchange of feedback between the two parties. </a:t>
            </a: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00050" marR="0" lvl="0" indent="-285750" algn="l" rtl="0">
              <a:lnSpc>
                <a:spcPct val="90000"/>
              </a:lnSpc>
              <a:spcBef>
                <a:spcPts val="0"/>
              </a:spcBef>
              <a:spcAft>
                <a:spcPts val="0"/>
              </a:spcAft>
              <a:buClr>
                <a:schemeClr val="dk1"/>
              </a:buClr>
              <a:buSzPts val="1800"/>
              <a:buFont typeface="Arial"/>
              <a:buChar char="•"/>
            </a:pPr>
            <a:r>
              <a:rPr lang="en-US" sz="1800" b="0" i="0" u="none" strike="noStrike" cap="none" dirty="0">
                <a:solidFill>
                  <a:srgbClr val="7030A0"/>
                </a:solidFill>
                <a:latin typeface="Arial"/>
                <a:ea typeface="Arial"/>
                <a:cs typeface="Arial"/>
                <a:sym typeface="Arial"/>
              </a:rPr>
              <a:t>It’s much easier to maintain a close working relationship with small, local suppliers than with large multinationals.</a:t>
            </a: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00050" marR="0" lvl="0" indent="-285750" algn="l" rtl="0">
              <a:lnSpc>
                <a:spcPct val="90000"/>
              </a:lnSpc>
              <a:spcBef>
                <a:spcPts val="0"/>
              </a:spcBef>
              <a:spcAft>
                <a:spcPts val="0"/>
              </a:spcAft>
              <a:buClr>
                <a:schemeClr val="dk1"/>
              </a:buClr>
              <a:buSzPts val="1800"/>
              <a:buFont typeface="Arial"/>
              <a:buChar char="•"/>
            </a:pPr>
            <a:r>
              <a:rPr lang="en-US" sz="1800" b="0" i="0" u="none" strike="noStrike" cap="none" dirty="0">
                <a:solidFill>
                  <a:srgbClr val="7030A0"/>
                </a:solidFill>
                <a:latin typeface="Arial"/>
                <a:ea typeface="Arial"/>
                <a:cs typeface="Arial"/>
                <a:sym typeface="Arial"/>
              </a:rPr>
              <a:t>It’s important for both restaurants and suppliers to understand the benefits of working towards a common goal together to reduce food waste and related waste. This will make both parties more likely to engage with an effective feedback loop.</a:t>
            </a: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00050" marR="0" lvl="0" indent="-285750" algn="l" rtl="0">
              <a:lnSpc>
                <a:spcPct val="90000"/>
              </a:lnSpc>
              <a:spcBef>
                <a:spcPts val="0"/>
              </a:spcBef>
              <a:spcAft>
                <a:spcPts val="0"/>
              </a:spcAft>
              <a:buClr>
                <a:schemeClr val="dk1"/>
              </a:buClr>
              <a:buSzPts val="1800"/>
              <a:buFont typeface="Arial"/>
              <a:buChar char="•"/>
            </a:pPr>
            <a:r>
              <a:rPr lang="en-US" sz="1800" b="0" i="0" u="none" strike="noStrike" cap="none" dirty="0">
                <a:solidFill>
                  <a:srgbClr val="7030A0"/>
                </a:solidFill>
                <a:latin typeface="Arial"/>
                <a:ea typeface="Arial"/>
                <a:cs typeface="Arial"/>
                <a:sym typeface="Arial"/>
              </a:rPr>
              <a:t>It’s important for both restaurants and suppliers to see things from each other’s perspective in order to work together successfully. </a:t>
            </a: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a:p>
            <a:pPr marL="457200" marR="0" lvl="0" indent="0" algn="l" rtl="0">
              <a:lnSpc>
                <a:spcPct val="90000"/>
              </a:lnSpc>
              <a:spcBef>
                <a:spcPts val="0"/>
              </a:spcBef>
              <a:spcAft>
                <a:spcPts val="0"/>
              </a:spcAft>
              <a:buClr>
                <a:srgbClr val="000000"/>
              </a:buClr>
              <a:buSzPts val="1800"/>
              <a:buFont typeface="Arial"/>
              <a:buNone/>
            </a:pPr>
            <a:endParaRPr sz="1800" b="0" i="0" u="none" strike="noStrike" cap="none" dirty="0">
              <a:solidFill>
                <a:srgbClr val="7030A0"/>
              </a:solidFill>
              <a:latin typeface="Arial"/>
              <a:ea typeface="Arial"/>
              <a:cs typeface="Arial"/>
              <a:sym typeface="Arial"/>
            </a:endParaRPr>
          </a:p>
        </p:txBody>
      </p:sp>
    </p:spTree>
    <p:extLst>
      <p:ext uri="{BB962C8B-B14F-4D97-AF65-F5344CB8AC3E}">
        <p14:creationId xmlns:p14="http://schemas.microsoft.com/office/powerpoint/2010/main" val="182567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8" name="Google Shape;108;p7"/>
          <p:cNvSpPr txBox="1"/>
          <p:nvPr/>
        </p:nvSpPr>
        <p:spPr>
          <a:xfrm>
            <a:off x="644284" y="-47041"/>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Unit Contents</a:t>
            </a:r>
            <a:endParaRPr sz="1200" i="0" u="none" strike="noStrike" cap="none" dirty="0">
              <a:solidFill>
                <a:srgbClr val="000000"/>
              </a:solidFill>
              <a:latin typeface="+mj-lt"/>
              <a:ea typeface="Arial"/>
              <a:cs typeface="Arial"/>
              <a:sym typeface="Arial"/>
            </a:endParaRPr>
          </a:p>
        </p:txBody>
      </p:sp>
      <p:sp>
        <p:nvSpPr>
          <p:cNvPr id="109" name="Google Shape;109;p7"/>
          <p:cNvSpPr/>
          <p:nvPr/>
        </p:nvSpPr>
        <p:spPr>
          <a:xfrm>
            <a:off x="406117" y="1679510"/>
            <a:ext cx="11379765" cy="4115469"/>
          </a:xfrm>
          <a:prstGeom prst="roundRect">
            <a:avLst>
              <a:gd name="adj" fmla="val 16667"/>
            </a:avLst>
          </a:prstGeom>
          <a:solidFill>
            <a:schemeClr val="accent1">
              <a:alpha val="80784"/>
            </a:schemeClr>
          </a:solidFill>
          <a:ln w="12700" cap="flat" cmpd="sng">
            <a:solidFill>
              <a:srgbClr val="809C4E"/>
            </a:solidFill>
            <a:prstDash val="solid"/>
            <a:miter lim="800000"/>
            <a:headEnd type="none" w="sm" len="sm"/>
            <a:tailEnd type="none" w="sm" len="sm"/>
          </a:ln>
        </p:spPr>
        <p:txBody>
          <a:bodyPr spcFirstLastPara="1" wrap="square" lIns="91425" tIns="45700" rIns="91425" bIns="45700" anchor="ctr" anchorCtr="0">
            <a:noAutofit/>
          </a:bodyPr>
          <a:lstStyle/>
          <a:p>
            <a:pPr marL="457200" marR="0" lvl="0" indent="-457200" algn="l" rtl="0">
              <a:lnSpc>
                <a:spcPct val="80000"/>
              </a:lnSpc>
              <a:spcBef>
                <a:spcPts val="0"/>
              </a:spcBef>
              <a:spcAft>
                <a:spcPts val="0"/>
              </a:spcAft>
              <a:buClr>
                <a:schemeClr val="dk1"/>
              </a:buClr>
              <a:buSzPts val="4464"/>
              <a:buFont typeface="Arial"/>
              <a:buChar char="•"/>
            </a:pPr>
            <a:r>
              <a:rPr lang="en-US" sz="3200" b="1" i="0" u="none" strike="noStrike" cap="none">
                <a:solidFill>
                  <a:schemeClr val="bg1"/>
                </a:solidFill>
                <a:latin typeface="Arial"/>
                <a:ea typeface="Arial"/>
                <a:cs typeface="Arial"/>
                <a:sym typeface="Arial"/>
              </a:rPr>
              <a:t>Collaboration as a buyer vs collaboration as a grower</a:t>
            </a:r>
            <a:endParaRPr sz="1200" b="0" i="0" u="none" strike="noStrike" cap="none">
              <a:solidFill>
                <a:schemeClr val="bg1"/>
              </a:solidFill>
              <a:latin typeface="Arial"/>
              <a:ea typeface="Arial"/>
              <a:cs typeface="Arial"/>
              <a:sym typeface="Arial"/>
            </a:endParaRPr>
          </a:p>
          <a:p>
            <a:pPr marL="457200" marR="0" lvl="0" indent="-173736" algn="l" rtl="0">
              <a:lnSpc>
                <a:spcPct val="80000"/>
              </a:lnSpc>
              <a:spcBef>
                <a:spcPts val="0"/>
              </a:spcBef>
              <a:spcAft>
                <a:spcPts val="0"/>
              </a:spcAft>
              <a:buClr>
                <a:schemeClr val="dk1"/>
              </a:buClr>
              <a:buSzPts val="4464"/>
              <a:buFont typeface="Arial"/>
              <a:buNone/>
            </a:pPr>
            <a:endParaRPr sz="3200" b="1" i="0" u="none" strike="noStrike" cap="none">
              <a:solidFill>
                <a:schemeClr val="bg1"/>
              </a:solidFill>
              <a:latin typeface="Arial"/>
              <a:ea typeface="Arial"/>
              <a:cs typeface="Arial"/>
              <a:sym typeface="Arial"/>
            </a:endParaRPr>
          </a:p>
          <a:p>
            <a:pPr marL="457200" marR="0" lvl="0" indent="-457200" algn="l" rtl="0">
              <a:lnSpc>
                <a:spcPct val="80000"/>
              </a:lnSpc>
              <a:spcBef>
                <a:spcPts val="0"/>
              </a:spcBef>
              <a:spcAft>
                <a:spcPts val="0"/>
              </a:spcAft>
              <a:buClr>
                <a:schemeClr val="dk1"/>
              </a:buClr>
              <a:buSzPts val="4464"/>
              <a:buFont typeface="Arial"/>
              <a:buChar char="•"/>
            </a:pPr>
            <a:r>
              <a:rPr lang="en-US" sz="3200" b="1" i="0" u="none" strike="noStrike" cap="none">
                <a:solidFill>
                  <a:schemeClr val="bg1"/>
                </a:solidFill>
                <a:latin typeface="Arial"/>
                <a:ea typeface="Arial"/>
                <a:cs typeface="Arial"/>
                <a:sym typeface="Arial"/>
              </a:rPr>
              <a:t>How restaurants can collaborate as a grower</a:t>
            </a:r>
            <a:endParaRPr sz="3200" b="1" i="0" u="none" strike="noStrike" cap="none">
              <a:solidFill>
                <a:schemeClr val="bg1"/>
              </a:solidFill>
              <a:latin typeface="Arial"/>
              <a:ea typeface="Arial"/>
              <a:cs typeface="Arial"/>
              <a:sym typeface="Arial"/>
            </a:endParaRPr>
          </a:p>
          <a:p>
            <a:pPr marL="457200" marR="0" lvl="0" indent="-173736" algn="l" rtl="0">
              <a:lnSpc>
                <a:spcPct val="80000"/>
              </a:lnSpc>
              <a:spcBef>
                <a:spcPts val="0"/>
              </a:spcBef>
              <a:spcAft>
                <a:spcPts val="0"/>
              </a:spcAft>
              <a:buClr>
                <a:schemeClr val="dk1"/>
              </a:buClr>
              <a:buSzPts val="4464"/>
              <a:buFont typeface="Arial"/>
              <a:buNone/>
            </a:pPr>
            <a:endParaRPr sz="3200" b="1" i="0" u="none" strike="noStrike" cap="none">
              <a:solidFill>
                <a:schemeClr val="bg1"/>
              </a:solidFill>
              <a:latin typeface="Arial"/>
              <a:ea typeface="Arial"/>
              <a:cs typeface="Arial"/>
              <a:sym typeface="Arial"/>
            </a:endParaRPr>
          </a:p>
          <a:p>
            <a:pPr marL="457200" marR="0" lvl="0" indent="-457200" algn="l" rtl="0">
              <a:lnSpc>
                <a:spcPct val="80000"/>
              </a:lnSpc>
              <a:spcBef>
                <a:spcPts val="0"/>
              </a:spcBef>
              <a:spcAft>
                <a:spcPts val="0"/>
              </a:spcAft>
              <a:buClr>
                <a:schemeClr val="dk1"/>
              </a:buClr>
              <a:buSzPts val="4464"/>
              <a:buFont typeface="Arial"/>
              <a:buChar char="•"/>
            </a:pPr>
            <a:r>
              <a:rPr lang="en-US" sz="3200" b="1" i="0" u="none" strike="noStrike" cap="none">
                <a:solidFill>
                  <a:schemeClr val="bg1"/>
                </a:solidFill>
                <a:latin typeface="Arial"/>
                <a:ea typeface="Arial"/>
                <a:cs typeface="Arial"/>
                <a:sym typeface="Arial"/>
              </a:rPr>
              <a:t>Vertical farming </a:t>
            </a:r>
            <a:endParaRPr sz="1200" b="0" i="0" u="none" strike="noStrike" cap="none">
              <a:solidFill>
                <a:schemeClr val="bg1"/>
              </a:solidFill>
              <a:latin typeface="Arial"/>
              <a:ea typeface="Arial"/>
              <a:cs typeface="Arial"/>
              <a:sym typeface="Arial"/>
            </a:endParaRPr>
          </a:p>
        </p:txBody>
      </p:sp>
    </p:spTree>
    <p:extLst>
      <p:ext uri="{BB962C8B-B14F-4D97-AF65-F5344CB8AC3E}">
        <p14:creationId xmlns:p14="http://schemas.microsoft.com/office/powerpoint/2010/main" val="3774252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6" name="Google Shape;216;p9"/>
          <p:cNvSpPr txBox="1"/>
          <p:nvPr/>
        </p:nvSpPr>
        <p:spPr>
          <a:xfrm>
            <a:off x="231494" y="0"/>
            <a:ext cx="10973879"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800" i="0" u="none" strike="noStrike" cap="none" dirty="0">
                <a:solidFill>
                  <a:schemeClr val="dk1"/>
                </a:solidFill>
                <a:latin typeface="+mj-lt"/>
                <a:ea typeface="Arial"/>
                <a:cs typeface="Arial"/>
                <a:sym typeface="Arial"/>
              </a:rPr>
              <a:t>6.1 Useful links and References</a:t>
            </a:r>
            <a:endParaRPr sz="1400" i="0" u="none" strike="noStrike" cap="none" dirty="0">
              <a:solidFill>
                <a:srgbClr val="000000"/>
              </a:solidFill>
              <a:latin typeface="+mj-lt"/>
              <a:ea typeface="Arial"/>
              <a:cs typeface="Arial"/>
              <a:sym typeface="Arial"/>
            </a:endParaRPr>
          </a:p>
        </p:txBody>
      </p:sp>
      <p:sp>
        <p:nvSpPr>
          <p:cNvPr id="219" name="Google Shape;219;p9"/>
          <p:cNvSpPr txBox="1"/>
          <p:nvPr/>
        </p:nvSpPr>
        <p:spPr>
          <a:xfrm>
            <a:off x="3590882" y="955968"/>
            <a:ext cx="8185200" cy="5433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br>
              <a:rPr lang="en-US" sz="1800" b="0" i="0" u="sng" strike="noStrike" cap="none">
                <a:solidFill>
                  <a:schemeClr val="dk1"/>
                </a:solidFill>
                <a:latin typeface="Arial"/>
                <a:ea typeface="Arial"/>
                <a:cs typeface="Arial"/>
                <a:sym typeface="Arial"/>
              </a:rPr>
            </a:br>
            <a:endParaRPr sz="1800" b="0" i="0" u="sng"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5D7D23"/>
                </a:solidFill>
                <a:latin typeface="Arial"/>
                <a:ea typeface="Arial"/>
                <a:cs typeface="Arial"/>
                <a:sym typeface="Arial"/>
              </a:rPr>
              <a:t>Infarm</a:t>
            </a:r>
            <a:endParaRPr sz="2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https://www.infarm.de/en</a:t>
            </a: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5D7D23"/>
                </a:solidFill>
                <a:latin typeface="Arial"/>
                <a:ea typeface="Arial"/>
                <a:cs typeface="Arial"/>
                <a:sym typeface="Arial"/>
              </a:rPr>
              <a:t>Let Us Grow – community collaboration</a:t>
            </a:r>
            <a:endParaRPr sz="2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https://www.york.ac.uk/news-and-events/news/2021/research/vertical-farming-community-container/</a:t>
            </a:r>
            <a:endParaRPr sz="17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5D7D23"/>
                </a:solidFill>
                <a:latin typeface="Arial"/>
                <a:ea typeface="Arial"/>
                <a:cs typeface="Arial"/>
                <a:sym typeface="Arial"/>
              </a:rPr>
              <a:t>EU Farm to Fork Strategy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https://ec.europa.eu/food/system/files/2020-05/f2f_action-plan_2020_strategy-info_en.pdf</a:t>
            </a:r>
            <a:endParaRPr sz="17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7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5D7D23"/>
                </a:solidFill>
                <a:latin typeface="Arial"/>
                <a:ea typeface="Arial"/>
                <a:cs typeface="Arial"/>
                <a:sym typeface="Arial"/>
              </a:rPr>
              <a:t>Video: Are indoor vertical farms the future of agriculture?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https://www.youtube.com/watch?v=z9jXW9r1xr8</a:t>
            </a:r>
            <a:endParaRPr sz="1700" b="0" i="0" u="none" strike="noStrike" cap="none">
              <a:solidFill>
                <a:schemeClr val="dk1"/>
              </a:solidFill>
              <a:latin typeface="Arial"/>
              <a:ea typeface="Arial"/>
              <a:cs typeface="Arial"/>
              <a:sym typeface="Arial"/>
            </a:endParaRPr>
          </a:p>
        </p:txBody>
      </p:sp>
      <p:pic>
        <p:nvPicPr>
          <p:cNvPr id="220" name="Google Shape;220;p9"/>
          <p:cNvPicPr preferRelativeResize="0"/>
          <p:nvPr/>
        </p:nvPicPr>
        <p:blipFill rotWithShape="1">
          <a:blip r:embed="rId7">
            <a:alphaModFix/>
          </a:blip>
          <a:srcRect/>
          <a:stretch/>
        </p:blipFill>
        <p:spPr>
          <a:xfrm>
            <a:off x="2674284" y="1686128"/>
            <a:ext cx="683333" cy="683333"/>
          </a:xfrm>
          <a:prstGeom prst="rect">
            <a:avLst/>
          </a:prstGeom>
          <a:noFill/>
          <a:ln>
            <a:noFill/>
          </a:ln>
        </p:spPr>
      </p:pic>
      <p:pic>
        <p:nvPicPr>
          <p:cNvPr id="221" name="Google Shape;221;p9"/>
          <p:cNvPicPr preferRelativeResize="0"/>
          <p:nvPr/>
        </p:nvPicPr>
        <p:blipFill rotWithShape="1">
          <a:blip r:embed="rId8">
            <a:alphaModFix/>
          </a:blip>
          <a:srcRect/>
          <a:stretch/>
        </p:blipFill>
        <p:spPr>
          <a:xfrm>
            <a:off x="2674284" y="5171872"/>
            <a:ext cx="836735" cy="468573"/>
          </a:xfrm>
          <a:prstGeom prst="rect">
            <a:avLst/>
          </a:prstGeom>
          <a:noFill/>
          <a:ln>
            <a:noFill/>
          </a:ln>
        </p:spPr>
      </p:pic>
    </p:spTree>
    <p:extLst>
      <p:ext uri="{BB962C8B-B14F-4D97-AF65-F5344CB8AC3E}">
        <p14:creationId xmlns:p14="http://schemas.microsoft.com/office/powerpoint/2010/main" val="180498286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6" name="Google Shape;216;p18"/>
          <p:cNvSpPr txBox="1"/>
          <p:nvPr/>
        </p:nvSpPr>
        <p:spPr>
          <a:xfrm>
            <a:off x="185195" y="0"/>
            <a:ext cx="1119379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6.2 Useful Links and Resources</a:t>
            </a:r>
            <a:endParaRPr sz="1200" i="0" u="none" strike="noStrike" cap="none" dirty="0">
              <a:solidFill>
                <a:srgbClr val="000000"/>
              </a:solidFill>
              <a:latin typeface="+mj-lt"/>
              <a:ea typeface="Arial"/>
              <a:cs typeface="Arial"/>
              <a:sym typeface="Arial"/>
            </a:endParaRPr>
          </a:p>
        </p:txBody>
      </p:sp>
      <p:sp>
        <p:nvSpPr>
          <p:cNvPr id="217" name="Google Shape;217;p18"/>
          <p:cNvSpPr txBox="1"/>
          <p:nvPr/>
        </p:nvSpPr>
        <p:spPr>
          <a:xfrm>
            <a:off x="3867399" y="1505379"/>
            <a:ext cx="7825500" cy="3275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rgbClr val="5D7D23"/>
              </a:buClr>
              <a:buSzPts val="2800"/>
              <a:buFont typeface="Arial"/>
              <a:buNone/>
            </a:pPr>
            <a:endParaRPr sz="2800" b="1" i="0" u="none" strike="noStrike" cap="none">
              <a:solidFill>
                <a:srgbClr val="5D7D23"/>
              </a:solidFill>
              <a:latin typeface="Arial"/>
              <a:ea typeface="Arial"/>
              <a:cs typeface="Arial"/>
              <a:sym typeface="Arial"/>
            </a:endParaRPr>
          </a:p>
          <a:p>
            <a:pPr marL="0" marR="0" lvl="0" indent="0" algn="l" rtl="0">
              <a:lnSpc>
                <a:spcPct val="90000"/>
              </a:lnSpc>
              <a:spcBef>
                <a:spcPts val="0"/>
              </a:spcBef>
              <a:spcAft>
                <a:spcPts val="0"/>
              </a:spcAft>
              <a:buClr>
                <a:srgbClr val="5D7D23"/>
              </a:buClr>
              <a:buSzPts val="2800"/>
              <a:buFont typeface="Arial"/>
              <a:buNone/>
            </a:pPr>
            <a:r>
              <a:rPr lang="en-US" sz="2800" b="1" i="0" u="none" strike="noStrike" cap="none">
                <a:solidFill>
                  <a:srgbClr val="5D7D23"/>
                </a:solidFill>
                <a:latin typeface="Arial"/>
                <a:ea typeface="Arial"/>
                <a:cs typeface="Arial"/>
                <a:sym typeface="Arial"/>
              </a:rPr>
              <a:t>KMZERO - Creating The Future of Food</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r>
              <a:rPr lang="en-US" sz="17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https://www.kmzerohub.com/home</a:t>
            </a:r>
            <a:endParaRPr sz="17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r>
              <a:rPr lang="en-US" sz="2800" b="1" i="0" u="none" strike="noStrike" cap="none">
                <a:solidFill>
                  <a:srgbClr val="5D7D23"/>
                </a:solidFill>
                <a:latin typeface="Arial"/>
                <a:ea typeface="Arial"/>
                <a:cs typeface="Arial"/>
                <a:sym typeface="Arial"/>
              </a:rPr>
              <a:t>KM0 Slow Food Catalunya</a:t>
            </a:r>
            <a:endParaRPr sz="2800" b="1" i="0" u="none" strike="noStrike" cap="none">
              <a:solidFill>
                <a:srgbClr val="5D7D23"/>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r>
              <a:rPr lang="en-US" sz="17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https://www.km0slowfood.com/?lang=en</a:t>
            </a:r>
            <a:endParaRPr sz="17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7F7F7F"/>
              </a:buClr>
              <a:buSzPts val="1800"/>
              <a:buFont typeface="Arial"/>
              <a:buNone/>
            </a:pPr>
            <a:endParaRPr sz="1800" b="1" i="0" u="none" strike="noStrike" cap="none">
              <a:solidFill>
                <a:srgbClr val="83B203"/>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br>
              <a:rPr lang="en-US" sz="1800" b="0" i="0" u="none" strike="noStrike" cap="none">
                <a:solidFill>
                  <a:schemeClr val="dk1"/>
                </a:solidFill>
                <a:latin typeface="Arial"/>
                <a:ea typeface="Arial"/>
                <a:cs typeface="Arial"/>
                <a:sym typeface="Arial"/>
              </a:rPr>
            </a:br>
            <a:endParaRPr sz="1800" b="0" i="0" u="none" strike="noStrike" cap="none">
              <a:solidFill>
                <a:schemeClr val="dk1"/>
              </a:solidFill>
              <a:latin typeface="Arial"/>
              <a:ea typeface="Arial"/>
              <a:cs typeface="Arial"/>
              <a:sym typeface="Arial"/>
            </a:endParaRPr>
          </a:p>
        </p:txBody>
      </p:sp>
      <p:pic>
        <p:nvPicPr>
          <p:cNvPr id="220" name="Google Shape;220;p18"/>
          <p:cNvPicPr preferRelativeResize="0"/>
          <p:nvPr/>
        </p:nvPicPr>
        <p:blipFill rotWithShape="1">
          <a:blip r:embed="rId5">
            <a:alphaModFix/>
          </a:blip>
          <a:srcRect/>
          <a:stretch/>
        </p:blipFill>
        <p:spPr>
          <a:xfrm>
            <a:off x="2759410" y="1888738"/>
            <a:ext cx="683333" cy="683333"/>
          </a:xfrm>
          <a:prstGeom prst="rect">
            <a:avLst/>
          </a:prstGeom>
          <a:noFill/>
          <a:ln>
            <a:noFill/>
          </a:ln>
        </p:spPr>
      </p:pic>
    </p:spTree>
    <p:extLst>
      <p:ext uri="{BB962C8B-B14F-4D97-AF65-F5344CB8AC3E}">
        <p14:creationId xmlns:p14="http://schemas.microsoft.com/office/powerpoint/2010/main" val="12259376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9" name="Google Shape;189;p18"/>
          <p:cNvSpPr txBox="1"/>
          <p:nvPr/>
        </p:nvSpPr>
        <p:spPr>
          <a:xfrm>
            <a:off x="131647" y="-156630"/>
            <a:ext cx="8434388"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6.3 Useful links and Resources</a:t>
            </a:r>
            <a:endParaRPr sz="1200" i="0" u="none" strike="noStrike" cap="none" dirty="0">
              <a:solidFill>
                <a:srgbClr val="000000"/>
              </a:solidFill>
              <a:latin typeface="+mj-lt"/>
              <a:ea typeface="Arial"/>
              <a:cs typeface="Arial"/>
              <a:sym typeface="Arial"/>
            </a:endParaRPr>
          </a:p>
        </p:txBody>
      </p:sp>
      <p:sp>
        <p:nvSpPr>
          <p:cNvPr id="190" name="Google Shape;190;p18"/>
          <p:cNvSpPr txBox="1"/>
          <p:nvPr/>
        </p:nvSpPr>
        <p:spPr>
          <a:xfrm>
            <a:off x="3669263" y="1047450"/>
            <a:ext cx="7825562" cy="53744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5D7D23"/>
              </a:buClr>
              <a:buSzPts val="2800"/>
              <a:buFont typeface="Arial"/>
              <a:buNone/>
            </a:pPr>
            <a:endParaRPr sz="2800" b="1" i="0" u="none" strike="noStrike" cap="none">
              <a:solidFill>
                <a:srgbClr val="5D7D23"/>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r>
              <a:rPr lang="en-US" sz="2800" b="1" i="0" u="none" strike="noStrike" cap="none">
                <a:solidFill>
                  <a:srgbClr val="5D7D23"/>
                </a:solidFill>
                <a:latin typeface="Arial"/>
                <a:ea typeface="Arial"/>
                <a:cs typeface="Arial"/>
                <a:sym typeface="Arial"/>
              </a:rPr>
              <a:t>Too Good To Go</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r>
              <a:rPr lang="en-US" sz="1700" b="0" i="0" u="sng" strike="noStrike" cap="none">
                <a:solidFill>
                  <a:srgbClr val="3F3F3F"/>
                </a:solidFill>
                <a:latin typeface="Arial"/>
                <a:ea typeface="Arial"/>
                <a:cs typeface="Arial"/>
                <a:sym typeface="Arial"/>
                <a:hlinkClick r:id="rId3">
                  <a:extLst>
                    <a:ext uri="{A12FA001-AC4F-418D-AE19-62706E023703}">
                      <ahyp:hlinkClr xmlns:ahyp="http://schemas.microsoft.com/office/drawing/2018/hyperlinkcolor" val="tx"/>
                    </a:ext>
                  </a:extLst>
                </a:hlinkClick>
              </a:rPr>
              <a:t>https://toogoodtogo.org/en</a:t>
            </a:r>
            <a:endParaRPr sz="1700" b="0" i="0" u="none" strike="noStrike" cap="none">
              <a:solidFill>
                <a:srgbClr val="3F3F3F"/>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r>
              <a:rPr lang="en-US" sz="2800" b="1" i="0" u="none" strike="noStrike" cap="none">
                <a:solidFill>
                  <a:srgbClr val="5D7D23"/>
                </a:solidFill>
                <a:latin typeface="Arial"/>
                <a:ea typeface="Arial"/>
                <a:cs typeface="Arial"/>
                <a:sym typeface="Arial"/>
              </a:rPr>
              <a:t>Nutrición Sin Fronteras</a:t>
            </a:r>
            <a:endParaRPr sz="2800" b="1" i="0" u="none" strike="noStrike" cap="none">
              <a:solidFill>
                <a:srgbClr val="5D7D23"/>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r>
              <a:rPr lang="en-US" sz="17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https://www.nutricionsinfronteras.org/</a:t>
            </a:r>
            <a:endParaRPr sz="1700" b="0" i="0" u="sng"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endParaRPr sz="1800" b="1" i="0" u="sng"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endParaRPr sz="2800" b="1" i="0" u="none" strike="noStrike" cap="none">
              <a:solidFill>
                <a:srgbClr val="5D7D23"/>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endParaRPr sz="2800" b="1" i="0" u="none" strike="noStrike" cap="none">
              <a:solidFill>
                <a:srgbClr val="5D7D23"/>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r>
              <a:rPr lang="en-US" sz="2800" b="1" i="0" u="none" strike="noStrike" cap="none">
                <a:solidFill>
                  <a:srgbClr val="5D7D23"/>
                </a:solidFill>
                <a:latin typeface="Arial"/>
                <a:ea typeface="Arial"/>
                <a:cs typeface="Arial"/>
                <a:sym typeface="Arial"/>
              </a:rPr>
              <a:t>Too Good To Go </a:t>
            </a:r>
            <a:endParaRPr sz="1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5D7D23"/>
              </a:buClr>
              <a:buSzPts val="2800"/>
              <a:buFont typeface="Arial"/>
              <a:buNone/>
            </a:pPr>
            <a:r>
              <a:rPr lang="en-US" sz="17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https://www.youtube.com/watch?v=YRd1QGFgGnE</a:t>
            </a:r>
            <a:endParaRPr sz="1700" b="1" i="0" u="none" strike="noStrike" cap="none">
              <a:solidFill>
                <a:schemeClr val="dk1"/>
              </a:solidFill>
              <a:latin typeface="Arial"/>
              <a:ea typeface="Arial"/>
              <a:cs typeface="Arial"/>
              <a:sym typeface="Arial"/>
            </a:endParaRPr>
          </a:p>
          <a:p>
            <a:pPr marL="0" marR="0" lvl="0" indent="0" algn="l" rtl="0">
              <a:lnSpc>
                <a:spcPct val="90000"/>
              </a:lnSpc>
              <a:spcBef>
                <a:spcPts val="1000"/>
              </a:spcBef>
              <a:spcAft>
                <a:spcPts val="0"/>
              </a:spcAft>
              <a:buClr>
                <a:schemeClr val="dk1"/>
              </a:buClr>
              <a:buSzPts val="1800"/>
              <a:buFont typeface="Arial"/>
              <a:buNone/>
            </a:pPr>
            <a:br>
              <a:rPr lang="en-US" sz="1700" b="0" i="0" u="none" strike="noStrike" cap="none">
                <a:solidFill>
                  <a:schemeClr val="dk1"/>
                </a:solidFill>
                <a:latin typeface="Arial"/>
                <a:ea typeface="Arial"/>
                <a:cs typeface="Arial"/>
                <a:sym typeface="Arial"/>
              </a:rPr>
            </a:br>
            <a:endParaRPr sz="1700" b="0" i="0" u="none" strike="noStrike" cap="none">
              <a:solidFill>
                <a:schemeClr val="dk1"/>
              </a:solidFill>
              <a:latin typeface="Arial"/>
              <a:ea typeface="Arial"/>
              <a:cs typeface="Arial"/>
              <a:sym typeface="Arial"/>
            </a:endParaRPr>
          </a:p>
        </p:txBody>
      </p:sp>
      <p:pic>
        <p:nvPicPr>
          <p:cNvPr id="193" name="Google Shape;193;p18"/>
          <p:cNvPicPr preferRelativeResize="0"/>
          <p:nvPr/>
        </p:nvPicPr>
        <p:blipFill rotWithShape="1">
          <a:blip r:embed="rId6">
            <a:alphaModFix/>
          </a:blip>
          <a:srcRect/>
          <a:stretch/>
        </p:blipFill>
        <p:spPr>
          <a:xfrm>
            <a:off x="2699901" y="1686128"/>
            <a:ext cx="683333" cy="683333"/>
          </a:xfrm>
          <a:prstGeom prst="rect">
            <a:avLst/>
          </a:prstGeom>
          <a:noFill/>
          <a:ln>
            <a:noFill/>
          </a:ln>
        </p:spPr>
      </p:pic>
      <p:pic>
        <p:nvPicPr>
          <p:cNvPr id="194" name="Google Shape;194;p18"/>
          <p:cNvPicPr preferRelativeResize="0"/>
          <p:nvPr/>
        </p:nvPicPr>
        <p:blipFill rotWithShape="1">
          <a:blip r:embed="rId7">
            <a:alphaModFix/>
          </a:blip>
          <a:srcRect/>
          <a:stretch/>
        </p:blipFill>
        <p:spPr>
          <a:xfrm>
            <a:off x="2791295" y="5171872"/>
            <a:ext cx="836735" cy="468573"/>
          </a:xfrm>
          <a:prstGeom prst="rect">
            <a:avLst/>
          </a:prstGeom>
          <a:noFill/>
          <a:ln>
            <a:noFill/>
          </a:ln>
        </p:spPr>
      </p:pic>
    </p:spTree>
    <p:extLst>
      <p:ext uri="{BB962C8B-B14F-4D97-AF65-F5344CB8AC3E}">
        <p14:creationId xmlns:p14="http://schemas.microsoft.com/office/powerpoint/2010/main" val="74529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4" name="Google Shape;234;p8"/>
          <p:cNvSpPr txBox="1"/>
          <p:nvPr/>
        </p:nvSpPr>
        <p:spPr>
          <a:xfrm>
            <a:off x="150179" y="0"/>
            <a:ext cx="10533254" cy="1362856"/>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4800"/>
              <a:buFont typeface="Arial"/>
              <a:buNone/>
            </a:pPr>
            <a:r>
              <a:rPr lang="en-US" sz="4400" i="0" u="none" strike="noStrike" cap="none" dirty="0">
                <a:solidFill>
                  <a:schemeClr val="dk1"/>
                </a:solidFill>
                <a:latin typeface="+mj-lt"/>
                <a:ea typeface="Arial"/>
                <a:cs typeface="Arial"/>
                <a:sym typeface="Arial"/>
              </a:rPr>
              <a:t>6.4 Useful links and References</a:t>
            </a:r>
            <a:endParaRPr sz="4400" i="0" u="none" strike="noStrike" cap="none" dirty="0">
              <a:solidFill>
                <a:srgbClr val="000000"/>
              </a:solidFill>
              <a:latin typeface="+mj-lt"/>
              <a:ea typeface="Arial"/>
              <a:cs typeface="Arial"/>
              <a:sym typeface="Arial"/>
            </a:endParaRPr>
          </a:p>
        </p:txBody>
      </p:sp>
      <p:sp>
        <p:nvSpPr>
          <p:cNvPr id="237" name="Google Shape;237;p8"/>
          <p:cNvSpPr txBox="1"/>
          <p:nvPr/>
        </p:nvSpPr>
        <p:spPr>
          <a:xfrm>
            <a:off x="3590882" y="955968"/>
            <a:ext cx="8185253" cy="52475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br>
              <a:rPr lang="en-US" sz="1800" b="0" i="0" u="sng" strike="noStrike" cap="none">
                <a:solidFill>
                  <a:schemeClr val="dk1"/>
                </a:solidFill>
                <a:latin typeface="Arial"/>
                <a:ea typeface="Arial"/>
                <a:cs typeface="Arial"/>
                <a:sym typeface="Arial"/>
              </a:rPr>
            </a:br>
            <a:endParaRPr sz="1800" b="0" i="0" u="sng"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5D7D23"/>
                </a:solidFill>
                <a:latin typeface="Arial"/>
                <a:ea typeface="Arial"/>
                <a:cs typeface="Arial"/>
                <a:sym typeface="Arial"/>
              </a:rPr>
              <a:t>Reusable Cups</a:t>
            </a:r>
            <a:endParaRPr sz="2800" b="1"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sng" strike="noStrike" cap="none">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https://bostonteaparty.co.uk/cups/</a:t>
            </a:r>
            <a:endParaRPr sz="17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endParaRPr sz="17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2800" b="1" i="0" u="none" strike="noStrike" cap="none">
                <a:solidFill>
                  <a:srgbClr val="5D7D23"/>
                </a:solidFill>
                <a:latin typeface="Arial"/>
                <a:ea typeface="Arial"/>
                <a:cs typeface="Arial"/>
                <a:sym typeface="Arial"/>
              </a:rPr>
              <a:t>Zero Waste hierarchy for EU</a:t>
            </a:r>
            <a:endParaRPr sz="28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7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https://zerowasteeurope.eu/2019/05/a-zero-waste-hierarchy-for-europe</a:t>
            </a:r>
            <a:r>
              <a:rPr lang="en-US" sz="18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a:t>
            </a:r>
            <a:endParaRPr sz="3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2800" b="1" i="0" u="none" strike="noStrike" cap="none">
              <a:solidFill>
                <a:srgbClr val="5D7D23"/>
              </a:solidFill>
              <a:latin typeface="Arial"/>
              <a:ea typeface="Arial"/>
              <a:cs typeface="Arial"/>
              <a:sym typeface="Arial"/>
            </a:endParaRPr>
          </a:p>
          <a:p>
            <a:pPr marL="0" marR="0" lvl="0" indent="0" algn="l" rtl="0">
              <a:lnSpc>
                <a:spcPct val="100000"/>
              </a:lnSpc>
              <a:spcBef>
                <a:spcPts val="0"/>
              </a:spcBef>
              <a:spcAft>
                <a:spcPts val="0"/>
              </a:spcAft>
              <a:buNone/>
            </a:pPr>
            <a:endParaRPr sz="2800" b="1" i="0" u="none" strike="noStrike" cap="none">
              <a:solidFill>
                <a:srgbClr val="5D7D23"/>
              </a:solidFill>
              <a:latin typeface="Arial"/>
              <a:ea typeface="Arial"/>
              <a:cs typeface="Arial"/>
              <a:sym typeface="Arial"/>
            </a:endParaRPr>
          </a:p>
          <a:p>
            <a:pPr marL="0" marR="0" lvl="0" indent="0" algn="l" rtl="0">
              <a:lnSpc>
                <a:spcPct val="100000"/>
              </a:lnSpc>
              <a:spcBef>
                <a:spcPts val="0"/>
              </a:spcBef>
              <a:spcAft>
                <a:spcPts val="0"/>
              </a:spcAft>
              <a:buNone/>
            </a:pPr>
            <a:endParaRPr sz="2800" b="1" i="0" u="none" strike="noStrike" cap="none">
              <a:solidFill>
                <a:srgbClr val="5D7D23"/>
              </a:solidFill>
              <a:latin typeface="Arial"/>
              <a:ea typeface="Arial"/>
              <a:cs typeface="Arial"/>
              <a:sym typeface="Arial"/>
            </a:endParaRPr>
          </a:p>
          <a:p>
            <a:pPr marL="0" marR="0" lvl="0" indent="0" algn="l" rtl="0">
              <a:lnSpc>
                <a:spcPct val="100000"/>
              </a:lnSpc>
              <a:spcBef>
                <a:spcPts val="0"/>
              </a:spcBef>
              <a:spcAft>
                <a:spcPts val="0"/>
              </a:spcAft>
              <a:buNone/>
            </a:pPr>
            <a:r>
              <a:rPr lang="en-US" sz="2800" b="1" i="0" u="none" strike="noStrike" cap="none">
                <a:solidFill>
                  <a:srgbClr val="5D7D23"/>
                </a:solidFill>
                <a:latin typeface="Arial"/>
                <a:ea typeface="Arial"/>
                <a:cs typeface="Arial"/>
                <a:sym typeface="Arial"/>
              </a:rPr>
              <a:t>How to recycle used oil</a:t>
            </a:r>
            <a:endParaRPr sz="2800" b="1" i="0" u="none" strike="noStrike" cap="none">
              <a:solidFill>
                <a:srgbClr val="5D7D23"/>
              </a:solidFill>
              <a:latin typeface="Arial"/>
              <a:ea typeface="Arial"/>
              <a:cs typeface="Arial"/>
              <a:sym typeface="Arial"/>
            </a:endParaRPr>
          </a:p>
          <a:p>
            <a:pPr marL="0" marR="0" lvl="0" indent="0" algn="l" rtl="0">
              <a:lnSpc>
                <a:spcPct val="100000"/>
              </a:lnSpc>
              <a:spcBef>
                <a:spcPts val="0"/>
              </a:spcBef>
              <a:spcAft>
                <a:spcPts val="0"/>
              </a:spcAft>
              <a:buNone/>
            </a:pPr>
            <a:r>
              <a:rPr lang="en-US" sz="1700" b="0" i="0" u="sng" strike="noStrike" cap="none">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https://www.youtube.com/watch?v=AWUwcASfWvA</a:t>
            </a:r>
            <a:endParaRPr sz="17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endParaRPr sz="17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2800" b="1" i="0" u="none" strike="noStrike" cap="none">
                <a:solidFill>
                  <a:srgbClr val="5D7D23"/>
                </a:solidFill>
                <a:latin typeface="Arial"/>
                <a:ea typeface="Arial"/>
                <a:cs typeface="Arial"/>
                <a:sym typeface="Arial"/>
              </a:rPr>
              <a:t>Reuse within the Wine Industry </a:t>
            </a:r>
            <a:endParaRPr sz="28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None/>
            </a:pPr>
            <a:r>
              <a:rPr lang="en-US" sz="1700" b="0" i="0" u="sng" strike="noStrike" cap="none">
                <a:solidFill>
                  <a:schemeClr val="dk1"/>
                </a:solidFill>
                <a:latin typeface="Arial"/>
                <a:ea typeface="Arial"/>
                <a:cs typeface="Arial"/>
                <a:sym typeface="Arial"/>
                <a:hlinkClick r:id="rId6">
                  <a:extLst>
                    <a:ext uri="{A12FA001-AC4F-418D-AE19-62706E023703}">
                      <ahyp:hlinkClr xmlns:ahyp="http://schemas.microsoft.com/office/drawing/2018/hyperlinkcolor" val="tx"/>
                    </a:ext>
                  </a:extLst>
                </a:hlinkClick>
              </a:rPr>
              <a:t>https://www.youtube.com/watch?v=idVM6LYtjDA</a:t>
            </a:r>
            <a:endParaRPr sz="1700" b="1" i="0" u="none" strike="noStrike" cap="none">
              <a:solidFill>
                <a:schemeClr val="dk1"/>
              </a:solidFill>
              <a:latin typeface="Arial"/>
              <a:ea typeface="Arial"/>
              <a:cs typeface="Arial"/>
              <a:sym typeface="Arial"/>
            </a:endParaRPr>
          </a:p>
        </p:txBody>
      </p:sp>
      <p:pic>
        <p:nvPicPr>
          <p:cNvPr id="238" name="Google Shape;238;p8"/>
          <p:cNvPicPr preferRelativeResize="0"/>
          <p:nvPr/>
        </p:nvPicPr>
        <p:blipFill rotWithShape="1">
          <a:blip r:embed="rId7">
            <a:alphaModFix/>
          </a:blip>
          <a:srcRect/>
          <a:stretch/>
        </p:blipFill>
        <p:spPr>
          <a:xfrm>
            <a:off x="2674284" y="1686128"/>
            <a:ext cx="683333" cy="683333"/>
          </a:xfrm>
          <a:prstGeom prst="rect">
            <a:avLst/>
          </a:prstGeom>
          <a:noFill/>
          <a:ln>
            <a:noFill/>
          </a:ln>
        </p:spPr>
      </p:pic>
      <p:pic>
        <p:nvPicPr>
          <p:cNvPr id="239" name="Google Shape;239;p8"/>
          <p:cNvPicPr preferRelativeResize="0"/>
          <p:nvPr/>
        </p:nvPicPr>
        <p:blipFill rotWithShape="1">
          <a:blip r:embed="rId8">
            <a:alphaModFix/>
          </a:blip>
          <a:srcRect/>
          <a:stretch/>
        </p:blipFill>
        <p:spPr>
          <a:xfrm>
            <a:off x="2629789" y="4572247"/>
            <a:ext cx="836735" cy="468573"/>
          </a:xfrm>
          <a:prstGeom prst="rect">
            <a:avLst/>
          </a:prstGeom>
          <a:noFill/>
          <a:ln>
            <a:noFill/>
          </a:ln>
        </p:spPr>
      </p:pic>
    </p:spTree>
    <p:extLst>
      <p:ext uri="{BB962C8B-B14F-4D97-AF65-F5344CB8AC3E}">
        <p14:creationId xmlns:p14="http://schemas.microsoft.com/office/powerpoint/2010/main" val="751490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6" name="Google Shape;116;gdd9c58accf_0_0"/>
          <p:cNvSpPr txBox="1"/>
          <p:nvPr/>
        </p:nvSpPr>
        <p:spPr>
          <a:xfrm>
            <a:off x="0" y="14218"/>
            <a:ext cx="12191999" cy="13629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350"/>
              <a:buFont typeface="Arial"/>
              <a:buNone/>
            </a:pPr>
            <a:r>
              <a:rPr lang="en-US" sz="4400" i="0" u="none" strike="noStrike" cap="none" dirty="0">
                <a:solidFill>
                  <a:schemeClr val="dk1"/>
                </a:solidFill>
                <a:latin typeface="+mj-lt"/>
                <a:ea typeface="Arial"/>
                <a:cs typeface="Arial"/>
                <a:sym typeface="Arial"/>
              </a:rPr>
              <a:t>The Problem with Supply Chain Management in the Hospitality Industry</a:t>
            </a:r>
            <a:endParaRPr sz="3600" i="0" u="none" strike="noStrike" cap="none" dirty="0">
              <a:solidFill>
                <a:schemeClr val="dk1"/>
              </a:solidFill>
              <a:latin typeface="+mj-lt"/>
              <a:ea typeface="Arial"/>
              <a:cs typeface="Arial"/>
              <a:sym typeface="Arial"/>
            </a:endParaRPr>
          </a:p>
        </p:txBody>
      </p:sp>
      <p:sp>
        <p:nvSpPr>
          <p:cNvPr id="117" name="Google Shape;117;gdd9c58accf_0_0"/>
          <p:cNvSpPr txBox="1"/>
          <p:nvPr/>
        </p:nvSpPr>
        <p:spPr>
          <a:xfrm>
            <a:off x="1" y="1793838"/>
            <a:ext cx="6587412" cy="43491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100000"/>
              </a:lnSpc>
              <a:spcBef>
                <a:spcPts val="100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Customer satisfaction is of paramount importance in the hospitality industry. This influences how supply chains are managed.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Purchase managers in the hospitality industry tend to buy large buffer stocks of food. They do so to be prepared for customers’ unpredictable requests. These large buffer stocks of food are expensive to purchase and store. They are also perishable.</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20" name="Google Shape;120;gdd9c58accf_0_0"/>
          <p:cNvPicPr preferRelativeResize="0"/>
          <p:nvPr/>
        </p:nvPicPr>
        <p:blipFill rotWithShape="1">
          <a:blip r:embed="rId3">
            <a:alphaModFix/>
          </a:blip>
          <a:srcRect t="16636" b="16629"/>
          <a:stretch/>
        </p:blipFill>
        <p:spPr>
          <a:xfrm>
            <a:off x="7688425" y="1793838"/>
            <a:ext cx="4067194" cy="2714174"/>
          </a:xfrm>
          <a:prstGeom prst="rect">
            <a:avLst/>
          </a:prstGeom>
          <a:noFill/>
          <a:ln>
            <a:noFill/>
          </a:ln>
        </p:spPr>
      </p:pic>
    </p:spTree>
    <p:extLst>
      <p:ext uri="{BB962C8B-B14F-4D97-AF65-F5344CB8AC3E}">
        <p14:creationId xmlns:p14="http://schemas.microsoft.com/office/powerpoint/2010/main" val="2964903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6" name="Google Shape;126;ge12ea6595a_0_27"/>
          <p:cNvSpPr txBox="1"/>
          <p:nvPr/>
        </p:nvSpPr>
        <p:spPr>
          <a:xfrm>
            <a:off x="155715" y="53432"/>
            <a:ext cx="11880569" cy="1362900"/>
          </a:xfrm>
          <a:prstGeom prst="rect">
            <a:avLst/>
          </a:prstGeom>
          <a:noFill/>
          <a:ln>
            <a:noFill/>
          </a:ln>
        </p:spPr>
        <p:txBody>
          <a:bodyPr spcFirstLastPara="1" wrap="square" lIns="91425" tIns="45700" rIns="91425" bIns="45700" anchor="ctr" anchorCtr="0">
            <a:normAutofit/>
          </a:bodyPr>
          <a:lstStyle/>
          <a:p>
            <a:pPr marL="0" marR="0" lvl="0" indent="0" rtl="0">
              <a:lnSpc>
                <a:spcPct val="80000"/>
              </a:lnSpc>
              <a:spcBef>
                <a:spcPts val="0"/>
              </a:spcBef>
              <a:spcAft>
                <a:spcPts val="0"/>
              </a:spcAft>
              <a:buClr>
                <a:srgbClr val="000000"/>
              </a:buClr>
              <a:buSzPts val="4400"/>
              <a:buFont typeface="Arial"/>
              <a:buNone/>
            </a:pPr>
            <a:r>
              <a:rPr lang="en-US" sz="4400" i="0" u="none" strike="noStrike" cap="none" dirty="0">
                <a:solidFill>
                  <a:schemeClr val="dk1"/>
                </a:solidFill>
                <a:latin typeface="+mj-lt"/>
                <a:ea typeface="Arial"/>
                <a:cs typeface="Arial"/>
                <a:sym typeface="Arial"/>
              </a:rPr>
              <a:t>Collaboration as a buyer vs collaboration as a grower</a:t>
            </a:r>
            <a:r>
              <a:rPr lang="en-US" sz="1600" i="0" u="none" strike="noStrike" cap="none" dirty="0">
                <a:solidFill>
                  <a:srgbClr val="7F7F7F"/>
                </a:solidFill>
                <a:latin typeface="+mj-lt"/>
                <a:ea typeface="Arial"/>
                <a:cs typeface="Arial"/>
                <a:sym typeface="Arial"/>
              </a:rPr>
              <a:t>.</a:t>
            </a:r>
            <a:endParaRPr sz="1600" i="0" u="none" strike="noStrike" cap="none" dirty="0">
              <a:solidFill>
                <a:srgbClr val="7F7F7F"/>
              </a:solidFill>
              <a:latin typeface="+mj-lt"/>
              <a:ea typeface="Arial"/>
              <a:cs typeface="Arial"/>
              <a:sym typeface="Arial"/>
            </a:endParaRPr>
          </a:p>
          <a:p>
            <a:pPr marL="0" marR="0" lvl="0" indent="0" rtl="0">
              <a:lnSpc>
                <a:spcPct val="80000"/>
              </a:lnSpc>
              <a:spcBef>
                <a:spcPts val="0"/>
              </a:spcBef>
              <a:spcAft>
                <a:spcPts val="0"/>
              </a:spcAft>
              <a:buClr>
                <a:schemeClr val="dk1"/>
              </a:buClr>
              <a:buSzPts val="4800"/>
              <a:buFont typeface="Arial"/>
              <a:buNone/>
            </a:pPr>
            <a:endParaRPr sz="1400" i="0" u="none" strike="noStrike" cap="none" dirty="0">
              <a:solidFill>
                <a:srgbClr val="000000"/>
              </a:solidFill>
              <a:latin typeface="+mj-lt"/>
              <a:ea typeface="Arial"/>
              <a:cs typeface="Arial"/>
              <a:sym typeface="Arial"/>
            </a:endParaRPr>
          </a:p>
        </p:txBody>
      </p:sp>
      <p:sp>
        <p:nvSpPr>
          <p:cNvPr id="127" name="Google Shape;127;ge12ea6595a_0_27"/>
          <p:cNvSpPr txBox="1"/>
          <p:nvPr/>
        </p:nvSpPr>
        <p:spPr>
          <a:xfrm>
            <a:off x="311432" y="1416332"/>
            <a:ext cx="6481253" cy="443201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50"/>
              <a:buFont typeface="Arial"/>
              <a:buNone/>
            </a:pPr>
            <a:endParaRPr sz="200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rgbClr val="262626"/>
              </a:buClr>
              <a:buSzPts val="1800"/>
              <a:buFont typeface="Arial"/>
              <a:buChar char="●"/>
            </a:pPr>
            <a:r>
              <a:rPr lang="en-US" sz="2000" b="0" i="0" u="none" strike="noStrike" cap="none" dirty="0">
                <a:solidFill>
                  <a:srgbClr val="7030A0"/>
                </a:solidFill>
                <a:ea typeface="Arial"/>
                <a:cs typeface="Arial"/>
                <a:sym typeface="Arial"/>
              </a:rPr>
              <a:t>Collaboration as a buyer involves restaurants buying food from suppliers to cook and sell.</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rgbClr val="262626"/>
              </a:buClr>
              <a:buSzPts val="1800"/>
              <a:buFont typeface="Arial"/>
              <a:buChar char="●"/>
            </a:pPr>
            <a:r>
              <a:rPr lang="en-US" sz="2000" b="0" i="0" u="none" strike="noStrike" cap="none" dirty="0">
                <a:solidFill>
                  <a:srgbClr val="7030A0"/>
                </a:solidFill>
                <a:ea typeface="Arial"/>
                <a:cs typeface="Arial"/>
                <a:sym typeface="Arial"/>
              </a:rPr>
              <a:t>Collaboration as a grower involves a restaurant collaborating with providers of the necessary equipment/ facilities to grow its own produce.  This reduces the need for large buffer stocks of perishable food, reducing waste.  It allows the restaurant to take fresh food when needed in the quantities ordered.</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28" name="Google Shape;128;ge12ea6595a_0_27"/>
          <p:cNvPicPr preferRelativeResize="0"/>
          <p:nvPr/>
        </p:nvPicPr>
        <p:blipFill rotWithShape="1">
          <a:blip r:embed="rId3">
            <a:alphaModFix/>
          </a:blip>
          <a:srcRect t="16636" b="16629"/>
          <a:stretch/>
        </p:blipFill>
        <p:spPr>
          <a:xfrm>
            <a:off x="7220061" y="1753778"/>
            <a:ext cx="4388846" cy="2779776"/>
          </a:xfrm>
          <a:prstGeom prst="rect">
            <a:avLst/>
          </a:prstGeom>
          <a:noFill/>
          <a:ln>
            <a:noFill/>
          </a:ln>
        </p:spPr>
      </p:pic>
    </p:spTree>
    <p:extLst>
      <p:ext uri="{BB962C8B-B14F-4D97-AF65-F5344CB8AC3E}">
        <p14:creationId xmlns:p14="http://schemas.microsoft.com/office/powerpoint/2010/main" val="26916525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4" name="Google Shape;134;gdd9c58accf_0_36"/>
          <p:cNvSpPr txBox="1"/>
          <p:nvPr/>
        </p:nvSpPr>
        <p:spPr>
          <a:xfrm>
            <a:off x="168310" y="66996"/>
            <a:ext cx="11712261" cy="1362900"/>
          </a:xfrm>
          <a:prstGeom prst="rect">
            <a:avLst/>
          </a:prstGeom>
          <a:noFill/>
          <a:ln>
            <a:noFill/>
          </a:ln>
        </p:spPr>
        <p:txBody>
          <a:bodyPr spcFirstLastPara="1" wrap="square" lIns="91425" tIns="45700" rIns="91425" bIns="45700" anchor="ctr" anchorCtr="0">
            <a:normAutofit lnSpcReduction="10000"/>
          </a:bodyPr>
          <a:lstStyle/>
          <a:p>
            <a:pPr marL="0" marR="0" lvl="0" indent="0" rtl="0">
              <a:lnSpc>
                <a:spcPct val="100000"/>
              </a:lnSpc>
              <a:spcBef>
                <a:spcPts val="0"/>
              </a:spcBef>
              <a:spcAft>
                <a:spcPts val="0"/>
              </a:spcAft>
              <a:buClr>
                <a:srgbClr val="000000"/>
              </a:buClr>
              <a:buSzPts val="2350"/>
              <a:buFont typeface="Arial"/>
              <a:buNone/>
            </a:pPr>
            <a:r>
              <a:rPr lang="en-US" sz="4400" i="0" u="none" strike="noStrike" cap="none" dirty="0">
                <a:solidFill>
                  <a:schemeClr val="dk1"/>
                </a:solidFill>
                <a:latin typeface="+mj-lt"/>
                <a:ea typeface="Arial"/>
                <a:cs typeface="Arial"/>
                <a:sym typeface="Arial"/>
              </a:rPr>
              <a:t>How can a restaurant collaborate with suppliers as a grower?</a:t>
            </a:r>
            <a:endParaRPr sz="4400" i="0" u="none" strike="noStrike" cap="none" dirty="0">
              <a:solidFill>
                <a:schemeClr val="dk1"/>
              </a:solidFill>
              <a:latin typeface="+mj-lt"/>
              <a:ea typeface="Arial"/>
              <a:cs typeface="Arial"/>
              <a:sym typeface="Arial"/>
            </a:endParaRPr>
          </a:p>
        </p:txBody>
      </p:sp>
      <p:sp>
        <p:nvSpPr>
          <p:cNvPr id="135" name="Google Shape;135;gdd9c58accf_0_36"/>
          <p:cNvSpPr txBox="1"/>
          <p:nvPr/>
        </p:nvSpPr>
        <p:spPr>
          <a:xfrm>
            <a:off x="311429" y="1429896"/>
            <a:ext cx="6317971" cy="487089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Get involved with local allotments.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Collaborate with vertical farming initiatives.*</a:t>
            </a:r>
            <a:endParaRPr sz="1400" b="0" i="0" u="none" strike="noStrike" cap="none" dirty="0">
              <a:solidFill>
                <a:srgbClr val="7030A0"/>
              </a:solidFill>
              <a:ea typeface="Arial"/>
              <a:cs typeface="Arial"/>
              <a:sym typeface="Arial"/>
            </a:endParaRPr>
          </a:p>
          <a:p>
            <a:pPr marL="457200" marR="0" lvl="0" indent="-228600" algn="l" rtl="0">
              <a:lnSpc>
                <a:spcPct val="100000"/>
              </a:lnSpc>
              <a:spcBef>
                <a:spcPts val="0"/>
              </a:spcBef>
              <a:spcAft>
                <a:spcPts val="0"/>
              </a:spcAft>
              <a:buClr>
                <a:schemeClr val="dk1"/>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Research your local area, there may be suppliers, allotments or other hospitality businesses that have implemented changes you are aiming for. Reach out and communicate with these people, create connections and potentially even collaborate! </a:t>
            </a:r>
            <a:endParaRPr sz="1400" b="0" i="0" u="none" strike="noStrike" cap="none" dirty="0">
              <a:solidFill>
                <a:srgbClr val="7030A0"/>
              </a:solidFill>
              <a:ea typeface="Arial"/>
              <a:cs typeface="Arial"/>
              <a:sym typeface="Arial"/>
            </a:endParaRPr>
          </a:p>
          <a:p>
            <a:pPr marL="457200" marR="0" lvl="0" indent="-228600" algn="l" rtl="0">
              <a:lnSpc>
                <a:spcPct val="100000"/>
              </a:lnSpc>
              <a:spcBef>
                <a:spcPts val="0"/>
              </a:spcBef>
              <a:spcAft>
                <a:spcPts val="0"/>
              </a:spcAft>
              <a:buClr>
                <a:schemeClr val="dk1"/>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Brainstorm who in the business might carry out this research? Who would  initiate these communications? </a:t>
            </a:r>
            <a:endParaRPr sz="20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36" name="Google Shape;136;gdd9c58accf_0_36"/>
          <p:cNvPicPr preferRelativeResize="0"/>
          <p:nvPr/>
        </p:nvPicPr>
        <p:blipFill rotWithShape="1">
          <a:blip r:embed="rId3">
            <a:alphaModFix/>
          </a:blip>
          <a:srcRect t="16636" b="16629"/>
          <a:stretch/>
        </p:blipFill>
        <p:spPr>
          <a:xfrm>
            <a:off x="7010400" y="1713922"/>
            <a:ext cx="4870171" cy="3430155"/>
          </a:xfrm>
          <a:prstGeom prst="rect">
            <a:avLst/>
          </a:prstGeom>
          <a:noFill/>
          <a:ln>
            <a:noFill/>
          </a:ln>
        </p:spPr>
      </p:pic>
      <p:sp>
        <p:nvSpPr>
          <p:cNvPr id="137" name="Google Shape;137;gdd9c58accf_0_36"/>
          <p:cNvSpPr txBox="1"/>
          <p:nvPr/>
        </p:nvSpPr>
        <p:spPr>
          <a:xfrm>
            <a:off x="311429" y="5685278"/>
            <a:ext cx="9194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dirty="0">
                <a:solidFill>
                  <a:srgbClr val="3F3F3F"/>
                </a:solidFill>
                <a:latin typeface="Arial"/>
                <a:ea typeface="Arial"/>
                <a:cs typeface="Arial"/>
                <a:sym typeface="Arial"/>
              </a:rPr>
              <a:t>* See the next slide for more information on vertical farming.</a:t>
            </a:r>
            <a:endParaRPr sz="1400" b="0" i="0" u="none" strike="noStrike" cap="none" dirty="0">
              <a:solidFill>
                <a:srgbClr val="3F3F3F"/>
              </a:solidFill>
              <a:latin typeface="Arial"/>
              <a:ea typeface="Arial"/>
              <a:cs typeface="Arial"/>
              <a:sym typeface="Arial"/>
            </a:endParaRPr>
          </a:p>
        </p:txBody>
      </p:sp>
    </p:spTree>
    <p:extLst>
      <p:ext uri="{BB962C8B-B14F-4D97-AF65-F5344CB8AC3E}">
        <p14:creationId xmlns:p14="http://schemas.microsoft.com/office/powerpoint/2010/main" val="28136095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3" name="Google Shape;143;ge12ea6595a_0_18"/>
          <p:cNvSpPr txBox="1"/>
          <p:nvPr/>
        </p:nvSpPr>
        <p:spPr>
          <a:xfrm>
            <a:off x="300038" y="161636"/>
            <a:ext cx="11093897" cy="1050964"/>
          </a:xfrm>
          <a:prstGeom prst="rect">
            <a:avLst/>
          </a:prstGeom>
          <a:no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chemeClr val="dk1"/>
              </a:buClr>
              <a:buSzPts val="4800"/>
              <a:buFont typeface="Arial"/>
              <a:buNone/>
            </a:pPr>
            <a:r>
              <a:rPr lang="en-US" sz="4400" i="0" u="none" strike="noStrike" cap="none">
                <a:solidFill>
                  <a:schemeClr val="dk1"/>
                </a:solidFill>
                <a:latin typeface="+mj-lt"/>
                <a:ea typeface="Arial"/>
                <a:cs typeface="Arial"/>
                <a:sym typeface="Arial"/>
              </a:rPr>
              <a:t>Vertical Farming Indoors </a:t>
            </a:r>
            <a:endParaRPr sz="1600" i="0" u="none" strike="noStrike" cap="none">
              <a:solidFill>
                <a:srgbClr val="000000"/>
              </a:solidFill>
              <a:latin typeface="+mj-lt"/>
              <a:ea typeface="Arial"/>
              <a:cs typeface="Arial"/>
              <a:sym typeface="Arial"/>
            </a:endParaRPr>
          </a:p>
        </p:txBody>
      </p:sp>
      <p:sp>
        <p:nvSpPr>
          <p:cNvPr id="144" name="Google Shape;144;ge12ea6595a_0_18"/>
          <p:cNvSpPr txBox="1"/>
          <p:nvPr/>
        </p:nvSpPr>
        <p:spPr>
          <a:xfrm>
            <a:off x="300038" y="1053412"/>
            <a:ext cx="6586537" cy="4349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350"/>
              <a:buFont typeface="Arial"/>
              <a:buNone/>
            </a:pPr>
            <a:endParaRPr lang="en-US" sz="2350" b="1"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A restaurant does not need its own outdoor space to cultivate its own crops.  </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Indoor vertical farming methods occupy little space, allow for efficient resource use and support potential cultivation through all seasons.</a:t>
            </a:r>
            <a:endParaRPr sz="2000" b="0" i="0" u="none" strike="noStrike" cap="none" dirty="0">
              <a:solidFill>
                <a:srgbClr val="7030A0"/>
              </a:solidFill>
              <a:ea typeface="Arial"/>
              <a:cs typeface="Arial"/>
              <a:sym typeface="Arial"/>
            </a:endParaRPr>
          </a:p>
          <a:p>
            <a:pPr marL="457200" marR="0" lvl="0" indent="0" algn="l" rtl="0">
              <a:lnSpc>
                <a:spcPct val="100000"/>
              </a:lnSpc>
              <a:spcBef>
                <a:spcPts val="0"/>
              </a:spcBef>
              <a:spcAft>
                <a:spcPts val="0"/>
              </a:spcAft>
              <a:buClr>
                <a:srgbClr val="000000"/>
              </a:buClr>
              <a:buSzPts val="1800"/>
              <a:buFont typeface="Arial"/>
              <a:buNone/>
            </a:pPr>
            <a:endParaRPr sz="2000" b="0" i="0" u="none" strike="noStrike" cap="none" dirty="0">
              <a:solidFill>
                <a:srgbClr val="7030A0"/>
              </a:solidFill>
              <a:ea typeface="Arial"/>
              <a:cs typeface="Arial"/>
              <a:sym typeface="Arial"/>
            </a:endParaRPr>
          </a:p>
          <a:p>
            <a:pPr marL="457200" marR="0" lvl="0" indent="-342900" algn="l" rtl="0">
              <a:lnSpc>
                <a:spcPct val="100000"/>
              </a:lnSpc>
              <a:spcBef>
                <a:spcPts val="0"/>
              </a:spcBef>
              <a:spcAft>
                <a:spcPts val="0"/>
              </a:spcAft>
              <a:buClr>
                <a:schemeClr val="dk1"/>
              </a:buClr>
              <a:buSzPts val="1800"/>
              <a:buFont typeface="Arial"/>
              <a:buChar char="●"/>
            </a:pPr>
            <a:r>
              <a:rPr lang="en-US" sz="2000" b="0" i="0" u="none" strike="noStrike" cap="none" dirty="0">
                <a:solidFill>
                  <a:srgbClr val="7030A0"/>
                </a:solidFill>
                <a:ea typeface="Arial"/>
                <a:cs typeface="Arial"/>
                <a:sym typeface="Arial"/>
              </a:rPr>
              <a:t>The electricity required for this vertical farming can be provided from renewable sources.</a:t>
            </a:r>
            <a:endParaRPr sz="180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a:p>
            <a:pPr marL="0" marR="0" lvl="0" indent="0" algn="l" rtl="0">
              <a:lnSpc>
                <a:spcPct val="100000"/>
              </a:lnSpc>
              <a:spcBef>
                <a:spcPts val="0"/>
              </a:spcBef>
              <a:spcAft>
                <a:spcPts val="0"/>
              </a:spcAft>
              <a:buClr>
                <a:srgbClr val="000000"/>
              </a:buClr>
              <a:buSzPts val="2350"/>
              <a:buFont typeface="Arial"/>
              <a:buNone/>
            </a:pPr>
            <a:endParaRPr sz="2350" b="0" i="0" u="none" strike="noStrike" cap="none" dirty="0">
              <a:solidFill>
                <a:srgbClr val="7030A0"/>
              </a:solidFill>
              <a:ea typeface="Arial"/>
              <a:cs typeface="Arial"/>
              <a:sym typeface="Arial"/>
            </a:endParaRPr>
          </a:p>
        </p:txBody>
      </p:sp>
      <p:pic>
        <p:nvPicPr>
          <p:cNvPr id="147" name="Google Shape;147;ge12ea6595a_0_18"/>
          <p:cNvPicPr preferRelativeResize="0"/>
          <p:nvPr/>
        </p:nvPicPr>
        <p:blipFill rotWithShape="1">
          <a:blip r:embed="rId3">
            <a:alphaModFix/>
          </a:blip>
          <a:srcRect t="16636" b="16629"/>
          <a:stretch/>
        </p:blipFill>
        <p:spPr>
          <a:xfrm>
            <a:off x="7195493" y="1296300"/>
            <a:ext cx="4685079" cy="3126509"/>
          </a:xfrm>
          <a:prstGeom prst="rect">
            <a:avLst/>
          </a:prstGeom>
          <a:noFill/>
          <a:ln>
            <a:noFill/>
          </a:ln>
        </p:spPr>
      </p:pic>
    </p:spTree>
    <p:extLst>
      <p:ext uri="{BB962C8B-B14F-4D97-AF65-F5344CB8AC3E}">
        <p14:creationId xmlns:p14="http://schemas.microsoft.com/office/powerpoint/2010/main" val="1330867984"/>
      </p:ext>
    </p:extLst>
  </p:cSld>
  <p:clrMapOvr>
    <a:masterClrMapping/>
  </p:clrMapOvr>
</p:sld>
</file>

<file path=ppt/theme/theme1.xml><?xml version="1.0" encoding="utf-8"?>
<a:theme xmlns:a="http://schemas.openxmlformats.org/drawingml/2006/main" name="Office Theme">
  <a:themeElements>
    <a:clrScheme name="Violet II">
      <a:dk1>
        <a:sysClr val="windowText" lastClr="000000"/>
      </a:dk1>
      <a:lt1>
        <a:sysClr val="window" lastClr="FFFFFF"/>
      </a:lt1>
      <a:dk2>
        <a:srgbClr val="632E62"/>
      </a:dk2>
      <a:lt2>
        <a:srgbClr val="EAE5EB"/>
      </a:lt2>
      <a:accent1>
        <a:srgbClr val="92278F"/>
      </a:accent1>
      <a:accent2>
        <a:srgbClr val="9B57D3"/>
      </a:accent2>
      <a:accent3>
        <a:srgbClr val="755DD9"/>
      </a:accent3>
      <a:accent4>
        <a:srgbClr val="665EB8"/>
      </a:accent4>
      <a:accent5>
        <a:srgbClr val="45A5ED"/>
      </a:accent5>
      <a:accent6>
        <a:srgbClr val="5982DB"/>
      </a:accent6>
      <a:hlink>
        <a:srgbClr val="0066FF"/>
      </a:hlink>
      <a:folHlink>
        <a:srgbClr val="66669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odule 2-1" id="{438197D7-3F82-7F43-B69C-6B1C5271A9CC}" vid="{3F0E81F1-5271-224A-8DC9-AD1FC1D408F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4000</Words>
  <Application>Microsoft Office PowerPoint</Application>
  <PresentationFormat>Widescreen</PresentationFormat>
  <Paragraphs>525</Paragraphs>
  <Slides>53</Slides>
  <Notes>44</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53</vt:i4>
      </vt:variant>
    </vt:vector>
  </HeadingPairs>
  <TitlesOfParts>
    <vt:vector size="57" baseType="lpstr">
      <vt:lpstr>Arial</vt:lpstr>
      <vt:lpstr>Calibri</vt:lpstr>
      <vt:lpstr>Calibri Light</vt:lpstr>
      <vt:lpstr>Office Theme</vt:lpstr>
      <vt:lpstr>Circular Economy Training for the Food Service Sector</vt:lpstr>
      <vt:lpstr>Module Aims</vt:lpstr>
      <vt:lpstr>Unit Aims and Competences</vt:lpstr>
      <vt:lpstr>Unit Aims and Competences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Study – Infarm </vt:lpstr>
      <vt:lpstr>PowerPoint Presentation</vt:lpstr>
      <vt:lpstr>Circular Economy Training in the Food Service Sector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Circular Economy Training in the Food Service Sector ​</vt:lpstr>
      <vt:lpstr>PowerPoint Presentation</vt:lpstr>
      <vt:lpstr>PowerPoint Presentation</vt:lpstr>
      <vt:lpstr>PowerPoint Presentation</vt:lpstr>
      <vt:lpstr>PowerPoint Presentation</vt:lpstr>
      <vt:lpstr>PowerPoint Presentation</vt:lpstr>
      <vt:lpstr>PowerPoint Presentation</vt:lpstr>
      <vt:lpstr>Circular Economy Training in the Food Service Sector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Circular Economy Training in the Food Service Sector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Circular Economy Training for the Food Service Sector</dc:title>
  <dc:creator>BLAMOH, PRINCESS NICOLE</dc:creator>
  <cp:lastModifiedBy>Baird, Jim</cp:lastModifiedBy>
  <cp:revision>2</cp:revision>
  <dcterms:created xsi:type="dcterms:W3CDTF">2022-10-27T13:18:26Z</dcterms:created>
  <dcterms:modified xsi:type="dcterms:W3CDTF">2022-10-28T13:57:08Z</dcterms:modified>
</cp:coreProperties>
</file>